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notesMasterIdLst>
    <p:notesMasterId r:id="rId14"/>
  </p:notesMasterIdLst>
  <p:sldIdLst>
    <p:sldId id="256" r:id="rId2"/>
    <p:sldId id="257" r:id="rId3"/>
    <p:sldId id="264" r:id="rId4"/>
    <p:sldId id="274" r:id="rId5"/>
    <p:sldId id="276" r:id="rId6"/>
    <p:sldId id="267" r:id="rId7"/>
    <p:sldId id="268" r:id="rId8"/>
    <p:sldId id="269" r:id="rId9"/>
    <p:sldId id="275" r:id="rId10"/>
    <p:sldId id="272" r:id="rId11"/>
    <p:sldId id="270" r:id="rId12"/>
    <p:sldId id="27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40" autoAdjust="0"/>
    <p:restoredTop sz="85231" autoAdjust="0"/>
  </p:normalViewPr>
  <p:slideViewPr>
    <p:cSldViewPr snapToGrid="0">
      <p:cViewPr>
        <p:scale>
          <a:sx n="50" d="100"/>
          <a:sy n="50" d="100"/>
        </p:scale>
        <p:origin x="-1176" y="-3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jpeg>
</file>

<file path=ppt/media/image10.jpeg>
</file>

<file path=ppt/media/image11.jpeg>
</file>

<file path=ppt/media/image12.png>
</file>

<file path=ppt/media/image13.jpeg>
</file>

<file path=ppt/media/image14.jpeg>
</file>

<file path=ppt/media/image15.jpg>
</file>

<file path=ppt/media/image16.png>
</file>

<file path=ppt/media/image17.png>
</file>

<file path=ppt/media/image18.jpg>
</file>

<file path=ppt/media/image2.png>
</file>

<file path=ppt/media/image3.png>
</file>

<file path=ppt/media/image4.jpeg>
</file>

<file path=ppt/media/image5.pn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F704D80-A0C4-4BC9-A446-A2E0F055C931}" type="datetimeFigureOut">
              <a:rPr lang="en-ZA" smtClean="0"/>
              <a:t>2018-04-08</a:t>
            </a:fld>
            <a:endParaRPr lang="en-ZA"/>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0E3BC8E-5279-4A88-9D83-210000EF651D}" type="slidenum">
              <a:rPr lang="en-ZA" smtClean="0"/>
              <a:t>‹#›</a:t>
            </a:fld>
            <a:endParaRPr lang="en-ZA"/>
          </a:p>
        </p:txBody>
      </p:sp>
    </p:spTree>
    <p:extLst>
      <p:ext uri="{BB962C8B-B14F-4D97-AF65-F5344CB8AC3E}">
        <p14:creationId xmlns:p14="http://schemas.microsoft.com/office/powerpoint/2010/main" val="367212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fld id="{C0E3BC8E-5279-4A88-9D83-210000EF651D}" type="slidenum">
              <a:rPr lang="en-ZA" smtClean="0"/>
              <a:t>2</a:t>
            </a:fld>
            <a:endParaRPr lang="en-ZA"/>
          </a:p>
        </p:txBody>
      </p:sp>
    </p:spTree>
    <p:extLst>
      <p:ext uri="{BB962C8B-B14F-4D97-AF65-F5344CB8AC3E}">
        <p14:creationId xmlns:p14="http://schemas.microsoft.com/office/powerpoint/2010/main" val="1385944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solidFill>
                <a:schemeClr val="bg1"/>
              </a:solidFill>
            </a:endParaRPr>
          </a:p>
        </p:txBody>
      </p:sp>
      <p:sp>
        <p:nvSpPr>
          <p:cNvPr id="4" name="Slide Number Placeholder 3"/>
          <p:cNvSpPr>
            <a:spLocks noGrp="1"/>
          </p:cNvSpPr>
          <p:nvPr>
            <p:ph type="sldNum" sz="quarter" idx="10"/>
          </p:nvPr>
        </p:nvSpPr>
        <p:spPr/>
        <p:txBody>
          <a:bodyPr/>
          <a:lstStyle/>
          <a:p>
            <a:fld id="{C0E3BC8E-5279-4A88-9D83-210000EF651D}" type="slidenum">
              <a:rPr lang="en-ZA" smtClean="0"/>
              <a:t>3</a:t>
            </a:fld>
            <a:endParaRPr lang="en-ZA"/>
          </a:p>
        </p:txBody>
      </p:sp>
    </p:spTree>
    <p:extLst>
      <p:ext uri="{BB962C8B-B14F-4D97-AF65-F5344CB8AC3E}">
        <p14:creationId xmlns:p14="http://schemas.microsoft.com/office/powerpoint/2010/main" val="2129738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fld id="{C0E3BC8E-5279-4A88-9D83-210000EF651D}" type="slidenum">
              <a:rPr lang="en-ZA" smtClean="0"/>
              <a:t>4</a:t>
            </a:fld>
            <a:endParaRPr lang="en-ZA"/>
          </a:p>
        </p:txBody>
      </p:sp>
    </p:spTree>
    <p:extLst>
      <p:ext uri="{BB962C8B-B14F-4D97-AF65-F5344CB8AC3E}">
        <p14:creationId xmlns:p14="http://schemas.microsoft.com/office/powerpoint/2010/main" val="37707391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fld id="{C0E3BC8E-5279-4A88-9D83-210000EF651D}" type="slidenum">
              <a:rPr lang="en-ZA" smtClean="0"/>
              <a:t>6</a:t>
            </a:fld>
            <a:endParaRPr lang="en-ZA"/>
          </a:p>
        </p:txBody>
      </p:sp>
    </p:spTree>
    <p:extLst>
      <p:ext uri="{BB962C8B-B14F-4D97-AF65-F5344CB8AC3E}">
        <p14:creationId xmlns:p14="http://schemas.microsoft.com/office/powerpoint/2010/main" val="729941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fld id="{C0E3BC8E-5279-4A88-9D83-210000EF651D}" type="slidenum">
              <a:rPr lang="en-ZA" smtClean="0"/>
              <a:t>7</a:t>
            </a:fld>
            <a:endParaRPr lang="en-ZA"/>
          </a:p>
        </p:txBody>
      </p:sp>
    </p:spTree>
    <p:extLst>
      <p:ext uri="{BB962C8B-B14F-4D97-AF65-F5344CB8AC3E}">
        <p14:creationId xmlns:p14="http://schemas.microsoft.com/office/powerpoint/2010/main" val="328638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dirty="0" smtClean="0"/>
              <a:t>Morphological</a:t>
            </a:r>
            <a:r>
              <a:rPr lang="en-ZA" baseline="0" dirty="0" smtClean="0"/>
              <a:t> factors measured: </a:t>
            </a:r>
            <a:r>
              <a:rPr lang="en-ZA" sz="1200" kern="1200" dirty="0" smtClean="0">
                <a:solidFill>
                  <a:schemeClr val="tx1"/>
                </a:solidFill>
                <a:effectLst/>
                <a:latin typeface="+mn-lt"/>
                <a:ea typeface="+mn-ea"/>
                <a:cs typeface="+mn-cs"/>
              </a:rPr>
              <a:t>primary blade length, primary blade width, frond length, stipe length, stipe circumference, number of tufts and epiphyte length. </a:t>
            </a:r>
            <a:endParaRPr lang="en-ZA" dirty="0"/>
          </a:p>
        </p:txBody>
      </p:sp>
      <p:sp>
        <p:nvSpPr>
          <p:cNvPr id="4" name="Slide Number Placeholder 3"/>
          <p:cNvSpPr>
            <a:spLocks noGrp="1"/>
          </p:cNvSpPr>
          <p:nvPr>
            <p:ph type="sldNum" sz="quarter" idx="10"/>
          </p:nvPr>
        </p:nvSpPr>
        <p:spPr/>
        <p:txBody>
          <a:bodyPr/>
          <a:lstStyle/>
          <a:p>
            <a:fld id="{C0E3BC8E-5279-4A88-9D83-210000EF651D}" type="slidenum">
              <a:rPr lang="en-ZA" smtClean="0"/>
              <a:t>8</a:t>
            </a:fld>
            <a:endParaRPr lang="en-ZA"/>
          </a:p>
        </p:txBody>
      </p:sp>
    </p:spTree>
    <p:extLst>
      <p:ext uri="{BB962C8B-B14F-4D97-AF65-F5344CB8AC3E}">
        <p14:creationId xmlns:p14="http://schemas.microsoft.com/office/powerpoint/2010/main" val="3501372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sz="1200" kern="1200" dirty="0" smtClean="0">
                <a:solidFill>
                  <a:schemeClr val="tx1"/>
                </a:solidFill>
                <a:effectLst/>
                <a:latin typeface="+mn-lt"/>
                <a:ea typeface="+mn-ea"/>
                <a:cs typeface="+mn-cs"/>
              </a:rPr>
              <a:t>- SWAN =  Simulating Waves </a:t>
            </a:r>
            <a:r>
              <a:rPr lang="en-ZA" sz="1200" kern="1200" dirty="0" err="1" smtClean="0">
                <a:solidFill>
                  <a:schemeClr val="tx1"/>
                </a:solidFill>
                <a:effectLst/>
                <a:latin typeface="+mn-lt"/>
                <a:ea typeface="+mn-ea"/>
                <a:cs typeface="+mn-cs"/>
              </a:rPr>
              <a:t>Nearshore</a:t>
            </a:r>
            <a:r>
              <a:rPr lang="en-ZA" sz="1200" kern="1200" dirty="0" smtClean="0">
                <a:solidFill>
                  <a:schemeClr val="tx1"/>
                </a:solidFill>
                <a:effectLst/>
                <a:latin typeface="+mn-lt"/>
                <a:ea typeface="+mn-ea"/>
                <a:cs typeface="+mn-cs"/>
              </a:rPr>
              <a:t> model</a:t>
            </a:r>
          </a:p>
          <a:p>
            <a:r>
              <a:rPr lang="en-ZA" sz="1200" kern="1200" dirty="0" smtClean="0">
                <a:solidFill>
                  <a:schemeClr val="tx1"/>
                </a:solidFill>
                <a:effectLst/>
                <a:latin typeface="+mn-lt"/>
                <a:ea typeface="+mn-ea"/>
                <a:cs typeface="+mn-cs"/>
              </a:rPr>
              <a:t>A numerical wave model used to obtain realistic estimates of wave parameters in coastal areas, lakes and estuaries from given wind, bottom and current conditions, based on wave action balance equation. (user`s manual, Richard Allard, 2002)</a:t>
            </a:r>
          </a:p>
          <a:p>
            <a:endParaRPr lang="en-ZA" dirty="0"/>
          </a:p>
        </p:txBody>
      </p:sp>
      <p:sp>
        <p:nvSpPr>
          <p:cNvPr id="4" name="Slide Number Placeholder 3"/>
          <p:cNvSpPr>
            <a:spLocks noGrp="1"/>
          </p:cNvSpPr>
          <p:nvPr>
            <p:ph type="sldNum" sz="quarter" idx="10"/>
          </p:nvPr>
        </p:nvSpPr>
        <p:spPr/>
        <p:txBody>
          <a:bodyPr/>
          <a:lstStyle/>
          <a:p>
            <a:fld id="{C0E3BC8E-5279-4A88-9D83-210000EF651D}" type="slidenum">
              <a:rPr lang="en-ZA" smtClean="0"/>
              <a:t>9</a:t>
            </a:fld>
            <a:endParaRPr lang="en-ZA"/>
          </a:p>
        </p:txBody>
      </p:sp>
    </p:spTree>
    <p:extLst>
      <p:ext uri="{BB962C8B-B14F-4D97-AF65-F5344CB8AC3E}">
        <p14:creationId xmlns:p14="http://schemas.microsoft.com/office/powerpoint/2010/main" val="2738314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10"/>
          </p:nvPr>
        </p:nvSpPr>
        <p:spPr/>
        <p:txBody>
          <a:bodyPr/>
          <a:lstStyle/>
          <a:p>
            <a:fld id="{C0E3BC8E-5279-4A88-9D83-210000EF651D}" type="slidenum">
              <a:rPr lang="en-ZA" smtClean="0"/>
              <a:t>10</a:t>
            </a:fld>
            <a:endParaRPr lang="en-ZA"/>
          </a:p>
        </p:txBody>
      </p:sp>
    </p:spTree>
    <p:extLst>
      <p:ext uri="{BB962C8B-B14F-4D97-AF65-F5344CB8AC3E}">
        <p14:creationId xmlns:p14="http://schemas.microsoft.com/office/powerpoint/2010/main" val="17103786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111E93E7-0440-4AEA-BC3B-C5C9F5F1CD24}" type="datetimeFigureOut">
              <a:rPr lang="en-ZA" smtClean="0"/>
              <a:t>2018-04-08</a:t>
            </a:fld>
            <a:endParaRPr lang="en-ZA"/>
          </a:p>
        </p:txBody>
      </p:sp>
      <p:sp>
        <p:nvSpPr>
          <p:cNvPr id="5" name="Footer Placeholder 4"/>
          <p:cNvSpPr>
            <a:spLocks noGrp="1"/>
          </p:cNvSpPr>
          <p:nvPr>
            <p:ph type="ftr" sz="quarter" idx="11"/>
          </p:nvPr>
        </p:nvSpPr>
        <p:spPr>
          <a:xfrm>
            <a:off x="1876424" y="5410201"/>
            <a:ext cx="5124886" cy="365125"/>
          </a:xfrm>
        </p:spPr>
        <p:txBody>
          <a:bodyPr/>
          <a:lstStyle/>
          <a:p>
            <a:endParaRPr lang="en-ZA"/>
          </a:p>
        </p:txBody>
      </p:sp>
      <p:sp>
        <p:nvSpPr>
          <p:cNvPr id="6" name="Slide Number Placeholder 5"/>
          <p:cNvSpPr>
            <a:spLocks noGrp="1"/>
          </p:cNvSpPr>
          <p:nvPr>
            <p:ph type="sldNum" sz="quarter" idx="12"/>
          </p:nvPr>
        </p:nvSpPr>
        <p:spPr>
          <a:xfrm>
            <a:off x="9896911" y="5410199"/>
            <a:ext cx="771089" cy="365125"/>
          </a:xfrm>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4150169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1E93E7-0440-4AEA-BC3B-C5C9F5F1CD24}" type="datetimeFigureOut">
              <a:rPr lang="en-ZA" smtClean="0"/>
              <a:t>2018-04-08</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33097479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1E93E7-0440-4AEA-BC3B-C5C9F5F1CD24}" type="datetimeFigureOut">
              <a:rPr lang="en-ZA" smtClean="0"/>
              <a:t>2018-04-08</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1181521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1E93E7-0440-4AEA-BC3B-C5C9F5F1CD24}" type="datetimeFigureOut">
              <a:rPr lang="en-ZA" smtClean="0"/>
              <a:t>2018-04-08</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972AC838-97B5-4DC0-BD4E-34E3B8DCC8AE}" type="slidenum">
              <a:rPr lang="en-ZA" smtClean="0"/>
              <a:t>‹#›</a:t>
            </a:fld>
            <a:endParaRPr lang="en-ZA"/>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657325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1E93E7-0440-4AEA-BC3B-C5C9F5F1CD24}" type="datetimeFigureOut">
              <a:rPr lang="en-ZA" smtClean="0"/>
              <a:t>2018-04-08</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32938221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111E93E7-0440-4AEA-BC3B-C5C9F5F1CD24}" type="datetimeFigureOut">
              <a:rPr lang="en-ZA" smtClean="0"/>
              <a:t>2018-04-08</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32884749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111E93E7-0440-4AEA-BC3B-C5C9F5F1CD24}" type="datetimeFigureOut">
              <a:rPr lang="en-ZA" smtClean="0"/>
              <a:t>2018-04-08</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30414508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11E93E7-0440-4AEA-BC3B-C5C9F5F1CD24}" type="datetimeFigureOut">
              <a:rPr lang="en-ZA" smtClean="0"/>
              <a:t>2018-04-08</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22656486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11E93E7-0440-4AEA-BC3B-C5C9F5F1CD24}" type="datetimeFigureOut">
              <a:rPr lang="en-ZA" smtClean="0"/>
              <a:t>2018-04-08</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786984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11E93E7-0440-4AEA-BC3B-C5C9F5F1CD24}" type="datetimeFigureOut">
              <a:rPr lang="en-ZA" smtClean="0"/>
              <a:t>2018-04-08</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1819895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11E93E7-0440-4AEA-BC3B-C5C9F5F1CD24}" type="datetimeFigureOut">
              <a:rPr lang="en-ZA" smtClean="0"/>
              <a:t>2018-04-08</a:t>
            </a:fld>
            <a:endParaRPr lang="en-ZA"/>
          </a:p>
        </p:txBody>
      </p:sp>
      <p:sp>
        <p:nvSpPr>
          <p:cNvPr id="5" name="Footer Placeholder 4"/>
          <p:cNvSpPr>
            <a:spLocks noGrp="1"/>
          </p:cNvSpPr>
          <p:nvPr>
            <p:ph type="ftr" sz="quarter" idx="11"/>
          </p:nvPr>
        </p:nvSpPr>
        <p:spPr/>
        <p:txBody>
          <a:bodyPr/>
          <a:lstStyle/>
          <a:p>
            <a:endParaRPr lang="en-ZA"/>
          </a:p>
        </p:txBody>
      </p:sp>
      <p:sp>
        <p:nvSpPr>
          <p:cNvPr id="6" name="Slide Number Placeholder 5"/>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3774329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11E93E7-0440-4AEA-BC3B-C5C9F5F1CD24}" type="datetimeFigureOut">
              <a:rPr lang="en-ZA" smtClean="0"/>
              <a:t>2018-04-08</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6861081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11E93E7-0440-4AEA-BC3B-C5C9F5F1CD24}" type="datetimeFigureOut">
              <a:rPr lang="en-ZA" smtClean="0"/>
              <a:t>2018-04-08</a:t>
            </a:fld>
            <a:endParaRPr lang="en-ZA"/>
          </a:p>
        </p:txBody>
      </p:sp>
      <p:sp>
        <p:nvSpPr>
          <p:cNvPr id="8" name="Footer Placeholder 7"/>
          <p:cNvSpPr>
            <a:spLocks noGrp="1"/>
          </p:cNvSpPr>
          <p:nvPr>
            <p:ph type="ftr" sz="quarter" idx="11"/>
          </p:nvPr>
        </p:nvSpPr>
        <p:spPr/>
        <p:txBody>
          <a:bodyPr/>
          <a:lstStyle/>
          <a:p>
            <a:endParaRPr lang="en-ZA"/>
          </a:p>
        </p:txBody>
      </p:sp>
      <p:sp>
        <p:nvSpPr>
          <p:cNvPr id="9" name="Slide Number Placeholder 8"/>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2062708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11E93E7-0440-4AEA-BC3B-C5C9F5F1CD24}" type="datetimeFigureOut">
              <a:rPr lang="en-ZA" smtClean="0"/>
              <a:t>2018-04-08</a:t>
            </a:fld>
            <a:endParaRPr lang="en-ZA"/>
          </a:p>
        </p:txBody>
      </p:sp>
      <p:sp>
        <p:nvSpPr>
          <p:cNvPr id="4" name="Footer Placeholder 3"/>
          <p:cNvSpPr>
            <a:spLocks noGrp="1"/>
          </p:cNvSpPr>
          <p:nvPr>
            <p:ph type="ftr" sz="quarter" idx="11"/>
          </p:nvPr>
        </p:nvSpPr>
        <p:spPr/>
        <p:txBody>
          <a:bodyPr/>
          <a:lstStyle/>
          <a:p>
            <a:endParaRPr lang="en-ZA"/>
          </a:p>
        </p:txBody>
      </p:sp>
      <p:sp>
        <p:nvSpPr>
          <p:cNvPr id="5" name="Slide Number Placeholder 4"/>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26812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1E93E7-0440-4AEA-BC3B-C5C9F5F1CD24}" type="datetimeFigureOut">
              <a:rPr lang="en-ZA" smtClean="0"/>
              <a:t>2018-04-08</a:t>
            </a:fld>
            <a:endParaRPr lang="en-ZA"/>
          </a:p>
        </p:txBody>
      </p:sp>
      <p:sp>
        <p:nvSpPr>
          <p:cNvPr id="3" name="Footer Placeholder 2"/>
          <p:cNvSpPr>
            <a:spLocks noGrp="1"/>
          </p:cNvSpPr>
          <p:nvPr>
            <p:ph type="ftr" sz="quarter" idx="11"/>
          </p:nvPr>
        </p:nvSpPr>
        <p:spPr/>
        <p:txBody>
          <a:bodyPr/>
          <a:lstStyle/>
          <a:p>
            <a:endParaRPr lang="en-ZA"/>
          </a:p>
        </p:txBody>
      </p:sp>
      <p:sp>
        <p:nvSpPr>
          <p:cNvPr id="4" name="Slide Number Placeholder 3"/>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3654596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1E93E7-0440-4AEA-BC3B-C5C9F5F1CD24}" type="datetimeFigureOut">
              <a:rPr lang="en-ZA" smtClean="0"/>
              <a:t>2018-04-08</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41982852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1E93E7-0440-4AEA-BC3B-C5C9F5F1CD24}" type="datetimeFigureOut">
              <a:rPr lang="en-ZA" smtClean="0"/>
              <a:t>2018-04-08</a:t>
            </a:fld>
            <a:endParaRPr lang="en-ZA"/>
          </a:p>
        </p:txBody>
      </p:sp>
      <p:sp>
        <p:nvSpPr>
          <p:cNvPr id="6" name="Footer Placeholder 5"/>
          <p:cNvSpPr>
            <a:spLocks noGrp="1"/>
          </p:cNvSpPr>
          <p:nvPr>
            <p:ph type="ftr" sz="quarter" idx="11"/>
          </p:nvPr>
        </p:nvSpPr>
        <p:spPr/>
        <p:txBody>
          <a:bodyPr/>
          <a:lstStyle/>
          <a:p>
            <a:endParaRPr lang="en-ZA"/>
          </a:p>
        </p:txBody>
      </p:sp>
      <p:sp>
        <p:nvSpPr>
          <p:cNvPr id="7" name="Slide Number Placeholder 6"/>
          <p:cNvSpPr>
            <a:spLocks noGrp="1"/>
          </p:cNvSpPr>
          <p:nvPr>
            <p:ph type="sldNum" sz="quarter" idx="12"/>
          </p:nvPr>
        </p:nvSpPr>
        <p:spPr/>
        <p:txBody>
          <a:bodyPr/>
          <a:lstStyle/>
          <a:p>
            <a:fld id="{972AC838-97B5-4DC0-BD4E-34E3B8DCC8AE}" type="slidenum">
              <a:rPr lang="en-ZA" smtClean="0"/>
              <a:t>‹#›</a:t>
            </a:fld>
            <a:endParaRPr lang="en-ZA"/>
          </a:p>
        </p:txBody>
      </p:sp>
    </p:spTree>
    <p:extLst>
      <p:ext uri="{BB962C8B-B14F-4D97-AF65-F5344CB8AC3E}">
        <p14:creationId xmlns:p14="http://schemas.microsoft.com/office/powerpoint/2010/main" val="2323754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11E93E7-0440-4AEA-BC3B-C5C9F5F1CD24}" type="datetimeFigureOut">
              <a:rPr lang="en-ZA" smtClean="0"/>
              <a:t>2018-04-08</a:t>
            </a:fld>
            <a:endParaRPr lang="en-ZA"/>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ZA"/>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72AC838-97B5-4DC0-BD4E-34E3B8DCC8AE}" type="slidenum">
              <a:rPr lang="en-ZA" smtClean="0"/>
              <a:t>‹#›</a:t>
            </a:fld>
            <a:endParaRPr lang="en-ZA"/>
          </a:p>
        </p:txBody>
      </p:sp>
    </p:spTree>
    <p:extLst>
      <p:ext uri="{BB962C8B-B14F-4D97-AF65-F5344CB8AC3E}">
        <p14:creationId xmlns:p14="http://schemas.microsoft.com/office/powerpoint/2010/main" val="360474732"/>
      </p:ext>
    </p:extLst>
  </p:cSld>
  <p:clrMap bg1="dk1" tx1="lt1" bg2="dk2" tx2="lt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jpg"/><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8299" y="0"/>
            <a:ext cx="9144000" cy="3424810"/>
          </a:xfrm>
        </p:spPr>
        <p:txBody>
          <a:bodyPr>
            <a:normAutofit/>
          </a:bodyPr>
          <a:lstStyle/>
          <a:p>
            <a:pPr algn="ctr"/>
            <a:r>
              <a:rPr lang="en-ZA" cap="none" dirty="0" smtClean="0">
                <a:solidFill>
                  <a:schemeClr val="bg1"/>
                </a:solidFill>
              </a:rPr>
              <a:t>Morphometric properties of shallow water kelp, </a:t>
            </a:r>
            <a:r>
              <a:rPr lang="en-ZA" i="1" cap="none" dirty="0" err="1">
                <a:solidFill>
                  <a:schemeClr val="bg1"/>
                </a:solidFill>
              </a:rPr>
              <a:t>E</a:t>
            </a:r>
            <a:r>
              <a:rPr lang="en-ZA" i="1" cap="none" dirty="0" err="1" smtClean="0">
                <a:solidFill>
                  <a:schemeClr val="bg1"/>
                </a:solidFill>
              </a:rPr>
              <a:t>cklonia</a:t>
            </a:r>
            <a:r>
              <a:rPr lang="en-ZA" i="1" cap="none" dirty="0" smtClean="0">
                <a:solidFill>
                  <a:schemeClr val="bg1"/>
                </a:solidFill>
              </a:rPr>
              <a:t> maxima</a:t>
            </a:r>
            <a:r>
              <a:rPr lang="en-ZA" cap="none" dirty="0" smtClean="0">
                <a:solidFill>
                  <a:schemeClr val="bg1"/>
                </a:solidFill>
              </a:rPr>
              <a:t>, along thermal and wave exposure gradients. </a:t>
            </a:r>
            <a:endParaRPr lang="en-ZA" cap="none" dirty="0">
              <a:solidFill>
                <a:schemeClr val="bg1"/>
              </a:solidFill>
            </a:endParaRPr>
          </a:p>
        </p:txBody>
      </p:sp>
      <p:sp>
        <p:nvSpPr>
          <p:cNvPr id="3" name="Subtitle 2"/>
          <p:cNvSpPr>
            <a:spLocks noGrp="1"/>
          </p:cNvSpPr>
          <p:nvPr>
            <p:ph type="subTitle" idx="1"/>
          </p:nvPr>
        </p:nvSpPr>
        <p:spPr>
          <a:xfrm>
            <a:off x="1638299" y="4049486"/>
            <a:ext cx="9144000" cy="2090057"/>
          </a:xfrm>
        </p:spPr>
        <p:txBody>
          <a:bodyPr>
            <a:noAutofit/>
          </a:bodyPr>
          <a:lstStyle/>
          <a:p>
            <a:pPr algn="ctr"/>
            <a:r>
              <a:rPr lang="en-ZA" dirty="0" smtClean="0">
                <a:solidFill>
                  <a:schemeClr val="bg1"/>
                </a:solidFill>
              </a:rPr>
              <a:t>Presenter: Jesse Smith </a:t>
            </a:r>
          </a:p>
          <a:p>
            <a:pPr algn="ctr"/>
            <a:r>
              <a:rPr lang="en-ZA" dirty="0" smtClean="0">
                <a:solidFill>
                  <a:schemeClr val="bg1"/>
                </a:solidFill>
              </a:rPr>
              <a:t>Supervisor: Prof AJ Smit</a:t>
            </a:r>
          </a:p>
          <a:p>
            <a:pPr algn="ctr"/>
            <a:r>
              <a:rPr lang="en-ZA" dirty="0" smtClean="0">
                <a:solidFill>
                  <a:schemeClr val="bg1"/>
                </a:solidFill>
              </a:rPr>
              <a:t>Co-Supervisor: Ross </a:t>
            </a:r>
            <a:r>
              <a:rPr lang="en-ZA" dirty="0" err="1" smtClean="0">
                <a:solidFill>
                  <a:schemeClr val="bg1"/>
                </a:solidFill>
              </a:rPr>
              <a:t>Coppin</a:t>
            </a:r>
            <a:endParaRPr lang="en-ZA" dirty="0" smtClean="0">
              <a:solidFill>
                <a:schemeClr val="bg1"/>
              </a:solidFill>
            </a:endParaRPr>
          </a:p>
          <a:p>
            <a:pPr algn="ctr"/>
            <a:r>
              <a:rPr lang="en-ZA" dirty="0" smtClean="0">
                <a:solidFill>
                  <a:schemeClr val="bg1"/>
                </a:solidFill>
              </a:rPr>
              <a:t>University of the Western Cape </a:t>
            </a:r>
          </a:p>
          <a:p>
            <a:pPr algn="ctr"/>
            <a:r>
              <a:rPr lang="en-ZA" dirty="0" smtClean="0">
                <a:solidFill>
                  <a:schemeClr val="bg1"/>
                </a:solidFill>
              </a:rPr>
              <a:t>Department of Biodiversity and Conservation Biology</a:t>
            </a:r>
            <a:endParaRPr lang="en-ZA" dirty="0">
              <a:solidFill>
                <a:schemeClr val="bg1"/>
              </a:solidFill>
            </a:endParaRPr>
          </a:p>
        </p:txBody>
      </p:sp>
      <p:pic>
        <p:nvPicPr>
          <p:cNvPr id="5" name="Picture 4"/>
          <p:cNvPicPr>
            <a:picLocks noChangeAspect="1"/>
          </p:cNvPicPr>
          <p:nvPr/>
        </p:nvPicPr>
        <p:blipFill>
          <a:blip r:embed="rId2"/>
          <a:stretch>
            <a:fillRect/>
          </a:stretch>
        </p:blipFill>
        <p:spPr>
          <a:xfrm>
            <a:off x="9761244" y="4047847"/>
            <a:ext cx="1668221" cy="2007078"/>
          </a:xfrm>
          <a:prstGeom prst="rect">
            <a:avLst/>
          </a:prstGeom>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9811" y="4049486"/>
            <a:ext cx="3004403" cy="2005439"/>
          </a:xfrm>
          <a:prstGeom prst="rect">
            <a:avLst/>
          </a:prstGeom>
        </p:spPr>
      </p:pic>
      <p:sp>
        <p:nvSpPr>
          <p:cNvPr id="7" name="TextBox 6"/>
          <p:cNvSpPr txBox="1"/>
          <p:nvPr/>
        </p:nvSpPr>
        <p:spPr>
          <a:xfrm>
            <a:off x="339811" y="6006888"/>
            <a:ext cx="1502201" cy="246221"/>
          </a:xfrm>
          <a:prstGeom prst="rect">
            <a:avLst/>
          </a:prstGeom>
          <a:noFill/>
        </p:spPr>
        <p:txBody>
          <a:bodyPr wrap="square" rtlCol="0">
            <a:spAutoFit/>
          </a:bodyPr>
          <a:lstStyle/>
          <a:p>
            <a:r>
              <a:rPr lang="en-ZA" sz="1000" dirty="0" smtClean="0">
                <a:solidFill>
                  <a:schemeClr val="bg1"/>
                </a:solidFill>
              </a:rPr>
              <a:t>Kelpsandthings.org</a:t>
            </a:r>
            <a:endParaRPr lang="en-ZA" sz="1000" dirty="0">
              <a:solidFill>
                <a:schemeClr val="bg1"/>
              </a:solidFill>
            </a:endParaRPr>
          </a:p>
        </p:txBody>
      </p:sp>
    </p:spTree>
    <p:extLst>
      <p:ext uri="{BB962C8B-B14F-4D97-AF65-F5344CB8AC3E}">
        <p14:creationId xmlns:p14="http://schemas.microsoft.com/office/powerpoint/2010/main" val="932330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b="1" dirty="0" smtClean="0">
                <a:solidFill>
                  <a:schemeClr val="bg1"/>
                </a:solidFill>
              </a:rPr>
              <a:t>Methods </a:t>
            </a:r>
            <a:endParaRPr lang="en-ZA" b="1" dirty="0">
              <a:solidFill>
                <a:schemeClr val="bg1"/>
              </a:solidFill>
            </a:endParaRPr>
          </a:p>
        </p:txBody>
      </p:sp>
      <p:sp>
        <p:nvSpPr>
          <p:cNvPr id="5" name="Content Placeholder 4"/>
          <p:cNvSpPr>
            <a:spLocks noGrp="1"/>
          </p:cNvSpPr>
          <p:nvPr>
            <p:ph idx="1"/>
          </p:nvPr>
        </p:nvSpPr>
        <p:spPr>
          <a:xfrm>
            <a:off x="807584" y="1960562"/>
            <a:ext cx="10515600" cy="4351338"/>
          </a:xfrm>
        </p:spPr>
        <p:txBody>
          <a:bodyPr/>
          <a:lstStyle/>
          <a:p>
            <a:r>
              <a:rPr lang="en-ZA" sz="2800" dirty="0" smtClean="0">
                <a:solidFill>
                  <a:schemeClr val="bg1"/>
                </a:solidFill>
              </a:rPr>
              <a:t>Statistical analysis done using The R Project for statistical computing and graphics. </a:t>
            </a:r>
          </a:p>
          <a:p>
            <a:endParaRPr lang="en-ZA" sz="2800" dirty="0">
              <a:solidFill>
                <a:schemeClr val="bg1"/>
              </a:solidFill>
            </a:endParaRPr>
          </a:p>
          <a:p>
            <a:r>
              <a:rPr lang="en-ZA" sz="2800" dirty="0" smtClean="0">
                <a:solidFill>
                  <a:schemeClr val="bg1"/>
                </a:solidFill>
              </a:rPr>
              <a:t>Redundancy analyses will be conducted between environmental and morphological variables. </a:t>
            </a:r>
            <a:endParaRPr lang="en-ZA" sz="2800" dirty="0">
              <a:solidFill>
                <a:schemeClr val="bg1"/>
              </a:solidFill>
            </a:endParaRPr>
          </a:p>
          <a:p>
            <a:pPr marL="0" indent="0">
              <a:buNone/>
            </a:pPr>
            <a:endParaRPr lang="en-ZA" sz="2800" dirty="0" smtClean="0">
              <a:solidFill>
                <a:schemeClr val="bg1"/>
              </a:solidFill>
            </a:endParaRPr>
          </a:p>
          <a:p>
            <a:endParaRPr lang="en-ZA"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27188" y="4619417"/>
            <a:ext cx="2539682" cy="1968254"/>
          </a:xfrm>
          <a:prstGeom prst="rect">
            <a:avLst/>
          </a:prstGeom>
        </p:spPr>
      </p:pic>
      <p:sp>
        <p:nvSpPr>
          <p:cNvPr id="3" name="TextBox 2"/>
          <p:cNvSpPr txBox="1"/>
          <p:nvPr/>
        </p:nvSpPr>
        <p:spPr>
          <a:xfrm>
            <a:off x="9782629" y="6559158"/>
            <a:ext cx="1828800" cy="246221"/>
          </a:xfrm>
          <a:prstGeom prst="rect">
            <a:avLst/>
          </a:prstGeom>
          <a:noFill/>
        </p:spPr>
        <p:txBody>
          <a:bodyPr wrap="square" rtlCol="0">
            <a:spAutoFit/>
          </a:bodyPr>
          <a:lstStyle/>
          <a:p>
            <a:r>
              <a:rPr lang="en-ZA" sz="1000" dirty="0">
                <a:solidFill>
                  <a:schemeClr val="bg1"/>
                </a:solidFill>
              </a:rPr>
              <a:t>r</a:t>
            </a:r>
            <a:r>
              <a:rPr lang="en-ZA" sz="1000" dirty="0" smtClean="0">
                <a:solidFill>
                  <a:schemeClr val="bg1"/>
                </a:solidFill>
              </a:rPr>
              <a:t>-project.org</a:t>
            </a:r>
            <a:endParaRPr lang="en-ZA" sz="1000" dirty="0">
              <a:solidFill>
                <a:schemeClr val="bg1"/>
              </a:solidFill>
            </a:endParaRPr>
          </a:p>
        </p:txBody>
      </p:sp>
    </p:spTree>
    <p:extLst>
      <p:ext uri="{BB962C8B-B14F-4D97-AF65-F5344CB8AC3E}">
        <p14:creationId xmlns:p14="http://schemas.microsoft.com/office/powerpoint/2010/main" val="34374198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232152"/>
            <a:ext cx="9905998" cy="1478570"/>
          </a:xfrm>
        </p:spPr>
        <p:txBody>
          <a:bodyPr/>
          <a:lstStyle/>
          <a:p>
            <a:r>
              <a:rPr lang="en-ZA" b="1" dirty="0" smtClean="0">
                <a:solidFill>
                  <a:schemeClr val="bg1"/>
                </a:solidFill>
              </a:rPr>
              <a:t>Timeline</a:t>
            </a:r>
            <a:r>
              <a:rPr lang="en-ZA" b="1" dirty="0" smtClean="0"/>
              <a:t> </a:t>
            </a:r>
            <a:endParaRPr lang="en-ZA"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408199134"/>
              </p:ext>
            </p:extLst>
          </p:nvPr>
        </p:nvGraphicFramePr>
        <p:xfrm>
          <a:off x="838200" y="1485899"/>
          <a:ext cx="10869386" cy="4849586"/>
        </p:xfrm>
        <a:graphic>
          <a:graphicData uri="http://schemas.openxmlformats.org/drawingml/2006/table">
            <a:tbl>
              <a:tblPr firstRow="1" bandRow="1">
                <a:tableStyleId>{073A0DAA-6AF3-43AB-8588-CEC1D06C72B9}</a:tableStyleId>
              </a:tblPr>
              <a:tblGrid>
                <a:gridCol w="5434693">
                  <a:extLst>
                    <a:ext uri="{9D8B030D-6E8A-4147-A177-3AD203B41FA5}">
                      <a16:colId xmlns:a16="http://schemas.microsoft.com/office/drawing/2014/main" xmlns="" val="1900845836"/>
                    </a:ext>
                  </a:extLst>
                </a:gridCol>
                <a:gridCol w="5434693">
                  <a:extLst>
                    <a:ext uri="{9D8B030D-6E8A-4147-A177-3AD203B41FA5}">
                      <a16:colId xmlns:a16="http://schemas.microsoft.com/office/drawing/2014/main" xmlns="" val="2094043722"/>
                    </a:ext>
                  </a:extLst>
                </a:gridCol>
              </a:tblGrid>
              <a:tr h="693792">
                <a:tc>
                  <a:txBody>
                    <a:bodyPr/>
                    <a:lstStyle/>
                    <a:p>
                      <a:pPr algn="ctr"/>
                      <a:r>
                        <a:rPr lang="en-ZA" sz="2800" dirty="0" smtClean="0"/>
                        <a:t>Date</a:t>
                      </a:r>
                      <a:endParaRPr lang="en-ZA" sz="2800" dirty="0">
                        <a:solidFill>
                          <a:schemeClr val="tx1"/>
                        </a:solidFill>
                      </a:endParaRPr>
                    </a:p>
                  </a:txBody>
                  <a:tcPr/>
                </a:tc>
                <a:tc>
                  <a:txBody>
                    <a:bodyPr/>
                    <a:lstStyle/>
                    <a:p>
                      <a:pPr algn="ctr"/>
                      <a:r>
                        <a:rPr lang="en-ZA" sz="2800" dirty="0" smtClean="0"/>
                        <a:t>Activity </a:t>
                      </a:r>
                      <a:endParaRPr lang="en-ZA" sz="2800" dirty="0">
                        <a:solidFill>
                          <a:schemeClr val="tx1"/>
                        </a:solidFill>
                      </a:endParaRPr>
                    </a:p>
                  </a:txBody>
                  <a:tcPr/>
                </a:tc>
                <a:extLst>
                  <a:ext uri="{0D108BD9-81ED-4DB2-BD59-A6C34878D82A}">
                    <a16:rowId xmlns:a16="http://schemas.microsoft.com/office/drawing/2014/main" xmlns="" val="2460712859"/>
                  </a:ext>
                </a:extLst>
              </a:tr>
              <a:tr h="686834">
                <a:tc>
                  <a:txBody>
                    <a:bodyPr/>
                    <a:lstStyle/>
                    <a:p>
                      <a:pPr algn="ctr"/>
                      <a:r>
                        <a:rPr lang="en-ZA" sz="2400" dirty="0" smtClean="0"/>
                        <a:t>February – April 2018  </a:t>
                      </a:r>
                      <a:endParaRPr lang="en-ZA" sz="2400" dirty="0"/>
                    </a:p>
                  </a:txBody>
                  <a:tcPr/>
                </a:tc>
                <a:tc>
                  <a:txBody>
                    <a:bodyPr/>
                    <a:lstStyle/>
                    <a:p>
                      <a:pPr algn="ctr"/>
                      <a:r>
                        <a:rPr lang="en-ZA" sz="2400" dirty="0" smtClean="0"/>
                        <a:t>Sampling </a:t>
                      </a:r>
                      <a:endParaRPr lang="en-ZA" sz="2400" dirty="0"/>
                    </a:p>
                  </a:txBody>
                  <a:tcPr/>
                </a:tc>
                <a:extLst>
                  <a:ext uri="{0D108BD9-81ED-4DB2-BD59-A6C34878D82A}">
                    <a16:rowId xmlns:a16="http://schemas.microsoft.com/office/drawing/2014/main" xmlns="" val="2844832935"/>
                  </a:ext>
                </a:extLst>
              </a:tr>
              <a:tr h="693792">
                <a:tc>
                  <a:txBody>
                    <a:bodyPr/>
                    <a:lstStyle/>
                    <a:p>
                      <a:pPr algn="ctr"/>
                      <a:r>
                        <a:rPr lang="en-ZA" sz="2400" dirty="0" smtClean="0"/>
                        <a:t>May – July 2018</a:t>
                      </a:r>
                      <a:endParaRPr lang="en-ZA" sz="2400" dirty="0"/>
                    </a:p>
                  </a:txBody>
                  <a:tcPr/>
                </a:tc>
                <a:tc>
                  <a:txBody>
                    <a:bodyPr/>
                    <a:lstStyle/>
                    <a:p>
                      <a:pPr algn="ctr"/>
                      <a:r>
                        <a:rPr lang="en-ZA" sz="2400" dirty="0" smtClean="0"/>
                        <a:t>Analysis of Results </a:t>
                      </a:r>
                      <a:endParaRPr lang="en-ZA" sz="2400" dirty="0"/>
                    </a:p>
                  </a:txBody>
                  <a:tcPr/>
                </a:tc>
                <a:extLst>
                  <a:ext uri="{0D108BD9-81ED-4DB2-BD59-A6C34878D82A}">
                    <a16:rowId xmlns:a16="http://schemas.microsoft.com/office/drawing/2014/main" xmlns="" val="58706045"/>
                  </a:ext>
                </a:extLst>
              </a:tr>
              <a:tr h="693792">
                <a:tc>
                  <a:txBody>
                    <a:bodyPr/>
                    <a:lstStyle/>
                    <a:p>
                      <a:pPr algn="ctr"/>
                      <a:r>
                        <a:rPr lang="en-ZA" sz="2400" dirty="0" smtClean="0"/>
                        <a:t>August – October 2018</a:t>
                      </a:r>
                    </a:p>
                  </a:txBody>
                  <a:tcPr/>
                </a:tc>
                <a:tc>
                  <a:txBody>
                    <a:bodyPr/>
                    <a:lstStyle/>
                    <a:p>
                      <a:pPr algn="ctr"/>
                      <a:r>
                        <a:rPr lang="en-ZA" sz="2400" dirty="0" smtClean="0"/>
                        <a:t>Write up </a:t>
                      </a:r>
                      <a:endParaRPr lang="en-ZA" sz="2400" dirty="0"/>
                    </a:p>
                  </a:txBody>
                  <a:tcPr/>
                </a:tc>
                <a:extLst>
                  <a:ext uri="{0D108BD9-81ED-4DB2-BD59-A6C34878D82A}">
                    <a16:rowId xmlns:a16="http://schemas.microsoft.com/office/drawing/2014/main" xmlns="" val="1347806645"/>
                  </a:ext>
                </a:extLst>
              </a:tr>
              <a:tr h="693792">
                <a:tc>
                  <a:txBody>
                    <a:bodyPr/>
                    <a:lstStyle/>
                    <a:p>
                      <a:pPr algn="ctr"/>
                      <a:r>
                        <a:rPr lang="en-ZA" sz="2400" dirty="0" smtClean="0"/>
                        <a:t>October</a:t>
                      </a:r>
                      <a:r>
                        <a:rPr lang="en-ZA" sz="2400" baseline="0" dirty="0" smtClean="0"/>
                        <a:t> 2018</a:t>
                      </a:r>
                      <a:endParaRPr lang="en-ZA" sz="2400" dirty="0"/>
                    </a:p>
                  </a:txBody>
                  <a:tcPr/>
                </a:tc>
                <a:tc>
                  <a:txBody>
                    <a:bodyPr/>
                    <a:lstStyle/>
                    <a:p>
                      <a:pPr algn="ctr"/>
                      <a:r>
                        <a:rPr lang="en-ZA" sz="2400" dirty="0" smtClean="0"/>
                        <a:t>First Draft </a:t>
                      </a:r>
                      <a:endParaRPr lang="en-ZA" sz="2400" dirty="0"/>
                    </a:p>
                  </a:txBody>
                  <a:tcPr/>
                </a:tc>
                <a:extLst>
                  <a:ext uri="{0D108BD9-81ED-4DB2-BD59-A6C34878D82A}">
                    <a16:rowId xmlns:a16="http://schemas.microsoft.com/office/drawing/2014/main" xmlns="" val="4269474366"/>
                  </a:ext>
                </a:extLst>
              </a:tr>
              <a:tr h="693792">
                <a:tc>
                  <a:txBody>
                    <a:bodyPr/>
                    <a:lstStyle/>
                    <a:p>
                      <a:pPr algn="ctr"/>
                      <a:r>
                        <a:rPr lang="en-ZA" sz="2400" dirty="0" smtClean="0"/>
                        <a:t>November 19</a:t>
                      </a:r>
                      <a:r>
                        <a:rPr lang="en-ZA" sz="2400" baseline="30000" dirty="0" smtClean="0"/>
                        <a:t>th</a:t>
                      </a:r>
                      <a:r>
                        <a:rPr lang="en-ZA" sz="2400" dirty="0" smtClean="0"/>
                        <a:t> 2018 </a:t>
                      </a:r>
                      <a:endParaRPr lang="en-ZA" sz="2400" dirty="0"/>
                    </a:p>
                  </a:txBody>
                  <a:tcPr/>
                </a:tc>
                <a:tc>
                  <a:txBody>
                    <a:bodyPr/>
                    <a:lstStyle/>
                    <a:p>
                      <a:pPr algn="ctr"/>
                      <a:r>
                        <a:rPr lang="en-ZA" sz="2400" dirty="0" smtClean="0"/>
                        <a:t>Final Submission </a:t>
                      </a:r>
                      <a:endParaRPr lang="en-ZA" sz="2400" dirty="0"/>
                    </a:p>
                  </a:txBody>
                  <a:tcPr/>
                </a:tc>
                <a:extLst>
                  <a:ext uri="{0D108BD9-81ED-4DB2-BD59-A6C34878D82A}">
                    <a16:rowId xmlns:a16="http://schemas.microsoft.com/office/drawing/2014/main" xmlns="" val="3012979939"/>
                  </a:ext>
                </a:extLst>
              </a:tr>
              <a:tr h="693792">
                <a:tc>
                  <a:txBody>
                    <a:bodyPr/>
                    <a:lstStyle/>
                    <a:p>
                      <a:pPr algn="ctr"/>
                      <a:r>
                        <a:rPr lang="en-ZA" sz="2400" dirty="0" smtClean="0"/>
                        <a:t>December 3</a:t>
                      </a:r>
                      <a:r>
                        <a:rPr lang="en-ZA" sz="2400" baseline="30000" dirty="0" smtClean="0"/>
                        <a:t>rd</a:t>
                      </a:r>
                      <a:r>
                        <a:rPr lang="en-ZA" sz="2400" dirty="0" smtClean="0"/>
                        <a:t> 2018 </a:t>
                      </a:r>
                      <a:endParaRPr lang="en-ZA" sz="2400" dirty="0"/>
                    </a:p>
                  </a:txBody>
                  <a:tcPr/>
                </a:tc>
                <a:tc>
                  <a:txBody>
                    <a:bodyPr/>
                    <a:lstStyle/>
                    <a:p>
                      <a:pPr algn="ctr"/>
                      <a:r>
                        <a:rPr lang="en-ZA" sz="2400" dirty="0" smtClean="0"/>
                        <a:t>Presentation </a:t>
                      </a:r>
                      <a:endParaRPr lang="en-ZA" sz="2400" dirty="0"/>
                    </a:p>
                  </a:txBody>
                  <a:tcPr/>
                </a:tc>
                <a:extLst>
                  <a:ext uri="{0D108BD9-81ED-4DB2-BD59-A6C34878D82A}">
                    <a16:rowId xmlns:a16="http://schemas.microsoft.com/office/drawing/2014/main" xmlns="" val="3254685890"/>
                  </a:ext>
                </a:extLst>
              </a:tr>
            </a:tbl>
          </a:graphicData>
        </a:graphic>
      </p:graphicFrame>
    </p:spTree>
    <p:extLst>
      <p:ext uri="{BB962C8B-B14F-4D97-AF65-F5344CB8AC3E}">
        <p14:creationId xmlns:p14="http://schemas.microsoft.com/office/powerpoint/2010/main" val="4125698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294856" y="365125"/>
            <a:ext cx="3602287" cy="6003814"/>
          </a:xfrm>
        </p:spPr>
      </p:pic>
      <p:sp>
        <p:nvSpPr>
          <p:cNvPr id="2" name="Title 1"/>
          <p:cNvSpPr>
            <a:spLocks noGrp="1"/>
          </p:cNvSpPr>
          <p:nvPr>
            <p:ph type="title"/>
          </p:nvPr>
        </p:nvSpPr>
        <p:spPr>
          <a:xfrm>
            <a:off x="1143000" y="0"/>
            <a:ext cx="9905998" cy="1478570"/>
          </a:xfrm>
        </p:spPr>
        <p:txBody>
          <a:bodyPr/>
          <a:lstStyle/>
          <a:p>
            <a:pPr algn="ctr"/>
            <a:r>
              <a:rPr lang="en-ZA" b="1" dirty="0" smtClean="0">
                <a:solidFill>
                  <a:schemeClr val="bg1"/>
                </a:solidFill>
              </a:rPr>
              <a:t>Thank You </a:t>
            </a:r>
            <a:endParaRPr lang="en-ZA" b="1" dirty="0">
              <a:solidFill>
                <a:schemeClr val="bg1"/>
              </a:solidFill>
            </a:endParaRPr>
          </a:p>
        </p:txBody>
      </p:sp>
    </p:spTree>
    <p:extLst>
      <p:ext uri="{BB962C8B-B14F-4D97-AF65-F5344CB8AC3E}">
        <p14:creationId xmlns:p14="http://schemas.microsoft.com/office/powerpoint/2010/main" val="35767167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BEBA8EAE-BF5A-486C-A8C5-ECC9F3942E4B}">
                <a14:imgProps xmlns:a14="http://schemas.microsoft.com/office/drawing/2010/main">
                  <a14:imgLayer r:embed="rId4">
                    <a14:imgEffect>
                      <a14:colorTemperature colorTemp="6200"/>
                    </a14:imgEffect>
                    <a14:imgEffect>
                      <a14:saturation sat="8000"/>
                    </a14:imgEffect>
                  </a14:imgLayer>
                </a14:imgProps>
              </a:ext>
            </a:extLst>
          </a:blip>
          <a:stretch>
            <a:fillRect/>
          </a:stretch>
        </p:blipFill>
        <p:spPr>
          <a:xfrm>
            <a:off x="8580997" y="792480"/>
            <a:ext cx="3443364" cy="5181601"/>
          </a:xfrm>
          <a:prstGeom prst="rect">
            <a:avLst/>
          </a:prstGeom>
          <a:effectLst>
            <a:outerShdw blurRad="50800" dist="50800" dir="5400000" algn="ctr" rotWithShape="0">
              <a:srgbClr val="000000">
                <a:alpha val="0"/>
              </a:srgbClr>
            </a:outerShdw>
          </a:effectLst>
        </p:spPr>
      </p:pic>
      <p:sp>
        <p:nvSpPr>
          <p:cNvPr id="2" name="Title 1"/>
          <p:cNvSpPr>
            <a:spLocks noGrp="1"/>
          </p:cNvSpPr>
          <p:nvPr>
            <p:ph type="title"/>
          </p:nvPr>
        </p:nvSpPr>
        <p:spPr>
          <a:xfrm>
            <a:off x="1019493" y="191798"/>
            <a:ext cx="9905998" cy="1478570"/>
          </a:xfrm>
        </p:spPr>
        <p:txBody>
          <a:bodyPr/>
          <a:lstStyle/>
          <a:p>
            <a:r>
              <a:rPr lang="en-ZA" b="1" dirty="0" smtClean="0">
                <a:solidFill>
                  <a:schemeClr val="bg1"/>
                </a:solidFill>
              </a:rPr>
              <a:t>Introduction</a:t>
            </a:r>
            <a:r>
              <a:rPr lang="en-ZA" b="1" dirty="0" smtClean="0"/>
              <a:t> </a:t>
            </a:r>
            <a:endParaRPr lang="en-ZA" b="1" dirty="0"/>
          </a:p>
        </p:txBody>
      </p:sp>
      <p:sp>
        <p:nvSpPr>
          <p:cNvPr id="3" name="Content Placeholder 2"/>
          <p:cNvSpPr>
            <a:spLocks noGrp="1"/>
          </p:cNvSpPr>
          <p:nvPr>
            <p:ph idx="1"/>
          </p:nvPr>
        </p:nvSpPr>
        <p:spPr>
          <a:xfrm>
            <a:off x="503797" y="1676400"/>
            <a:ext cx="8244840" cy="4440872"/>
          </a:xfrm>
        </p:spPr>
        <p:txBody>
          <a:bodyPr>
            <a:normAutofit/>
          </a:bodyPr>
          <a:lstStyle/>
          <a:p>
            <a:r>
              <a:rPr lang="en-ZA" sz="2800" i="1" dirty="0" err="1">
                <a:solidFill>
                  <a:schemeClr val="bg1"/>
                </a:solidFill>
              </a:rPr>
              <a:t>Ecklonia</a:t>
            </a:r>
            <a:r>
              <a:rPr lang="en-ZA" sz="2800" i="1" dirty="0">
                <a:solidFill>
                  <a:schemeClr val="bg1"/>
                </a:solidFill>
              </a:rPr>
              <a:t> maxima</a:t>
            </a:r>
            <a:r>
              <a:rPr lang="en-ZA" sz="2800" dirty="0">
                <a:solidFill>
                  <a:schemeClr val="bg1"/>
                </a:solidFill>
              </a:rPr>
              <a:t> is a large brown kelp from the order </a:t>
            </a:r>
            <a:r>
              <a:rPr lang="en-ZA" sz="2800" dirty="0" err="1" smtClean="0">
                <a:solidFill>
                  <a:schemeClr val="bg1"/>
                </a:solidFill>
              </a:rPr>
              <a:t>Laminariales</a:t>
            </a:r>
            <a:r>
              <a:rPr lang="en-ZA" sz="2800" dirty="0" smtClean="0">
                <a:solidFill>
                  <a:schemeClr val="bg1"/>
                </a:solidFill>
              </a:rPr>
              <a:t>.</a:t>
            </a:r>
          </a:p>
          <a:p>
            <a:r>
              <a:rPr lang="en-ZA" sz="2800" dirty="0" smtClean="0">
                <a:solidFill>
                  <a:schemeClr val="bg1"/>
                </a:solidFill>
              </a:rPr>
              <a:t>Ecologically and economically beneficial. </a:t>
            </a:r>
          </a:p>
          <a:p>
            <a:r>
              <a:rPr lang="en-ZA" sz="2800" dirty="0" smtClean="0">
                <a:solidFill>
                  <a:schemeClr val="bg1"/>
                </a:solidFill>
              </a:rPr>
              <a:t>Thrives in temperate </a:t>
            </a:r>
            <a:r>
              <a:rPr lang="en-ZA" sz="2800" dirty="0">
                <a:solidFill>
                  <a:schemeClr val="bg1"/>
                </a:solidFill>
              </a:rPr>
              <a:t>waters in the sub- and intertidal </a:t>
            </a:r>
            <a:r>
              <a:rPr lang="en-ZA" sz="2800" dirty="0" smtClean="0">
                <a:solidFill>
                  <a:schemeClr val="bg1"/>
                </a:solidFill>
              </a:rPr>
              <a:t>rocky substrate.</a:t>
            </a:r>
          </a:p>
          <a:p>
            <a:r>
              <a:rPr lang="en-ZA" sz="2800" dirty="0" smtClean="0">
                <a:solidFill>
                  <a:schemeClr val="bg1"/>
                </a:solidFill>
              </a:rPr>
              <a:t>Kelp is a keystone species, and one of the most productive ecosystems.</a:t>
            </a:r>
            <a:endParaRPr lang="en-ZA" sz="2800" dirty="0">
              <a:solidFill>
                <a:schemeClr val="bg1"/>
              </a:solidFill>
            </a:endParaRPr>
          </a:p>
        </p:txBody>
      </p:sp>
      <p:sp>
        <p:nvSpPr>
          <p:cNvPr id="6" name="TextBox 5"/>
          <p:cNvSpPr txBox="1"/>
          <p:nvPr/>
        </p:nvSpPr>
        <p:spPr>
          <a:xfrm>
            <a:off x="8580997" y="5974081"/>
            <a:ext cx="2410853" cy="246221"/>
          </a:xfrm>
          <a:prstGeom prst="rect">
            <a:avLst/>
          </a:prstGeom>
          <a:noFill/>
        </p:spPr>
        <p:txBody>
          <a:bodyPr wrap="square" rtlCol="0">
            <a:spAutoFit/>
          </a:bodyPr>
          <a:lstStyle/>
          <a:p>
            <a:r>
              <a:rPr lang="en-ZA" sz="1000" dirty="0" smtClean="0">
                <a:solidFill>
                  <a:schemeClr val="bg1"/>
                </a:solidFill>
              </a:rPr>
              <a:t>Jdvos.com</a:t>
            </a:r>
            <a:endParaRPr lang="en-ZA" sz="1000" dirty="0">
              <a:solidFill>
                <a:schemeClr val="bg1"/>
              </a:solidFill>
            </a:endParaRPr>
          </a:p>
        </p:txBody>
      </p:sp>
    </p:spTree>
    <p:extLst>
      <p:ext uri="{BB962C8B-B14F-4D97-AF65-F5344CB8AC3E}">
        <p14:creationId xmlns:p14="http://schemas.microsoft.com/office/powerpoint/2010/main" val="25636357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7173" y="115598"/>
            <a:ext cx="9905998" cy="1478570"/>
          </a:xfrm>
        </p:spPr>
        <p:txBody>
          <a:bodyPr/>
          <a:lstStyle/>
          <a:p>
            <a:r>
              <a:rPr lang="en-ZA" b="1" dirty="0" smtClean="0">
                <a:solidFill>
                  <a:schemeClr val="bg1"/>
                </a:solidFill>
              </a:rPr>
              <a:t>Introduction</a:t>
            </a:r>
            <a:endParaRPr lang="en-ZA" b="1" dirty="0">
              <a:solidFill>
                <a:schemeClr val="bg1"/>
              </a:solidFill>
            </a:endParaRPr>
          </a:p>
        </p:txBody>
      </p:sp>
      <p:sp>
        <p:nvSpPr>
          <p:cNvPr id="3" name="Content Placeholder 2"/>
          <p:cNvSpPr>
            <a:spLocks noGrp="1"/>
          </p:cNvSpPr>
          <p:nvPr>
            <p:ph idx="1"/>
          </p:nvPr>
        </p:nvSpPr>
        <p:spPr>
          <a:xfrm>
            <a:off x="1568132" y="1594167"/>
            <a:ext cx="9905999" cy="3541714"/>
          </a:xfrm>
        </p:spPr>
        <p:txBody>
          <a:bodyPr>
            <a:normAutofit lnSpcReduction="10000"/>
          </a:bodyPr>
          <a:lstStyle/>
          <a:p>
            <a:r>
              <a:rPr lang="en-ZA" sz="2800" dirty="0" smtClean="0">
                <a:solidFill>
                  <a:schemeClr val="bg1"/>
                </a:solidFill>
              </a:rPr>
              <a:t>Kelp beds are influenced by many environmental factors.</a:t>
            </a:r>
          </a:p>
          <a:p>
            <a:r>
              <a:rPr lang="en-ZA" sz="2800" dirty="0" smtClean="0">
                <a:solidFill>
                  <a:schemeClr val="bg1"/>
                </a:solidFill>
              </a:rPr>
              <a:t>Temperature </a:t>
            </a:r>
            <a:r>
              <a:rPr lang="en-ZA" sz="2800" dirty="0">
                <a:solidFill>
                  <a:schemeClr val="bg1"/>
                </a:solidFill>
              </a:rPr>
              <a:t>generally controls the geographical distribution of marine </a:t>
            </a:r>
            <a:r>
              <a:rPr lang="en-ZA" sz="2800" dirty="0" smtClean="0">
                <a:solidFill>
                  <a:schemeClr val="bg1"/>
                </a:solidFill>
              </a:rPr>
              <a:t>organisms. </a:t>
            </a:r>
          </a:p>
          <a:p>
            <a:r>
              <a:rPr lang="en-ZA" sz="2800" dirty="0" smtClean="0">
                <a:solidFill>
                  <a:schemeClr val="bg1"/>
                </a:solidFill>
              </a:rPr>
              <a:t>Important indicator of climate </a:t>
            </a:r>
            <a:r>
              <a:rPr lang="en-ZA" sz="2800" dirty="0">
                <a:solidFill>
                  <a:schemeClr val="bg1"/>
                </a:solidFill>
              </a:rPr>
              <a:t>change and elevated sea </a:t>
            </a:r>
            <a:r>
              <a:rPr lang="en-ZA" sz="2800" dirty="0" smtClean="0">
                <a:solidFill>
                  <a:schemeClr val="bg1"/>
                </a:solidFill>
              </a:rPr>
              <a:t>temperatures.</a:t>
            </a:r>
          </a:p>
          <a:p>
            <a:r>
              <a:rPr lang="en-ZA" sz="2800" dirty="0" smtClean="0">
                <a:solidFill>
                  <a:schemeClr val="bg1"/>
                </a:solidFill>
              </a:rPr>
              <a:t>Interaction of the warm Agulhas and cold </a:t>
            </a:r>
            <a:r>
              <a:rPr lang="en-ZA" sz="2800" dirty="0" err="1" smtClean="0">
                <a:solidFill>
                  <a:schemeClr val="bg1"/>
                </a:solidFill>
              </a:rPr>
              <a:t>Benguela</a:t>
            </a:r>
            <a:r>
              <a:rPr lang="en-ZA" sz="2800" dirty="0" smtClean="0">
                <a:solidFill>
                  <a:schemeClr val="bg1"/>
                </a:solidFill>
              </a:rPr>
              <a:t> currents.</a:t>
            </a:r>
          </a:p>
        </p:txBody>
      </p:sp>
      <p:sp>
        <p:nvSpPr>
          <p:cNvPr id="4" name="Up Arrow 3"/>
          <p:cNvSpPr/>
          <p:nvPr/>
        </p:nvSpPr>
        <p:spPr>
          <a:xfrm rot="-1800000">
            <a:off x="482227" y="4378697"/>
            <a:ext cx="1359222" cy="2293107"/>
          </a:xfrm>
          <a:prstGeom prst="upArrow">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 name="Down Arrow 4"/>
          <p:cNvSpPr/>
          <p:nvPr/>
        </p:nvSpPr>
        <p:spPr>
          <a:xfrm rot="1800000">
            <a:off x="10194274" y="4379786"/>
            <a:ext cx="1361789" cy="228640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3815676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33032"/>
            <a:ext cx="9905998" cy="1478570"/>
          </a:xfrm>
        </p:spPr>
        <p:txBody>
          <a:bodyPr/>
          <a:lstStyle/>
          <a:p>
            <a:r>
              <a:rPr lang="en-ZA" b="1" dirty="0" smtClean="0">
                <a:solidFill>
                  <a:schemeClr val="bg1"/>
                </a:solidFill>
              </a:rPr>
              <a:t>Introduction</a:t>
            </a:r>
            <a:endParaRPr lang="en-ZA" b="1" dirty="0">
              <a:solidFill>
                <a:schemeClr val="bg1"/>
              </a:solidFill>
            </a:endParaRPr>
          </a:p>
        </p:txBody>
      </p:sp>
      <p:sp>
        <p:nvSpPr>
          <p:cNvPr id="3" name="Content Placeholder 2"/>
          <p:cNvSpPr>
            <a:spLocks noGrp="1"/>
          </p:cNvSpPr>
          <p:nvPr>
            <p:ph idx="1"/>
          </p:nvPr>
        </p:nvSpPr>
        <p:spPr>
          <a:xfrm>
            <a:off x="1024891" y="2588895"/>
            <a:ext cx="10136504" cy="4269105"/>
          </a:xfrm>
        </p:spPr>
        <p:txBody>
          <a:bodyPr>
            <a:normAutofit/>
          </a:bodyPr>
          <a:lstStyle/>
          <a:p>
            <a:r>
              <a:rPr lang="en-ZA" sz="2800" dirty="0">
                <a:solidFill>
                  <a:schemeClr val="bg1"/>
                </a:solidFill>
              </a:rPr>
              <a:t>Studies show that </a:t>
            </a:r>
            <a:r>
              <a:rPr lang="en-ZA" sz="2800" dirty="0" smtClean="0">
                <a:solidFill>
                  <a:schemeClr val="bg1"/>
                </a:solidFill>
              </a:rPr>
              <a:t>morphological variables </a:t>
            </a:r>
            <a:r>
              <a:rPr lang="en-ZA" sz="2800" dirty="0">
                <a:solidFill>
                  <a:schemeClr val="bg1"/>
                </a:solidFill>
              </a:rPr>
              <a:t>of seaweed can be a function of environmental </a:t>
            </a:r>
            <a:r>
              <a:rPr lang="en-ZA" sz="2800" dirty="0" smtClean="0">
                <a:solidFill>
                  <a:schemeClr val="bg1"/>
                </a:solidFill>
              </a:rPr>
              <a:t>variables, </a:t>
            </a:r>
            <a:r>
              <a:rPr lang="en-ZA" sz="2800" dirty="0">
                <a:solidFill>
                  <a:schemeClr val="bg1"/>
                </a:solidFill>
              </a:rPr>
              <a:t>especially wave </a:t>
            </a:r>
            <a:r>
              <a:rPr lang="en-ZA" sz="2800" dirty="0" smtClean="0">
                <a:solidFill>
                  <a:schemeClr val="bg1"/>
                </a:solidFill>
              </a:rPr>
              <a:t>action.</a:t>
            </a:r>
            <a:endParaRPr lang="en-ZA" sz="2800" dirty="0">
              <a:solidFill>
                <a:schemeClr val="bg1"/>
              </a:solidFill>
            </a:endParaRPr>
          </a:p>
          <a:p>
            <a:r>
              <a:rPr lang="en-ZA" sz="2800" dirty="0" smtClean="0">
                <a:solidFill>
                  <a:schemeClr val="bg1"/>
                </a:solidFill>
              </a:rPr>
              <a:t>Kelp in exposed areas are tougher, sturdier and more strongly attached than those in sheltered areas.</a:t>
            </a:r>
          </a:p>
          <a:p>
            <a:r>
              <a:rPr lang="en-ZA" sz="2800" dirty="0" smtClean="0">
                <a:solidFill>
                  <a:schemeClr val="bg1"/>
                </a:solidFill>
              </a:rPr>
              <a:t>Kelp </a:t>
            </a:r>
            <a:r>
              <a:rPr lang="en-ZA" sz="2800" dirty="0" smtClean="0">
                <a:solidFill>
                  <a:schemeClr val="bg1"/>
                </a:solidFill>
              </a:rPr>
              <a:t>flexibility as a survival strategy in high water motion environments.</a:t>
            </a:r>
          </a:p>
          <a:p>
            <a:pPr marL="0" indent="0">
              <a:buNone/>
            </a:pPr>
            <a:endParaRPr lang="en-ZA" dirty="0" smtClean="0">
              <a:solidFill>
                <a:schemeClr val="bg1"/>
              </a:solidFill>
            </a:endParaRPr>
          </a:p>
          <a:p>
            <a:endParaRPr lang="en-ZA" dirty="0">
              <a:solidFill>
                <a:schemeClr val="bg1"/>
              </a:solidFill>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21040" y="0"/>
            <a:ext cx="3870960" cy="2177415"/>
          </a:xfrm>
          <a:prstGeom prst="rect">
            <a:avLst/>
          </a:prstGeom>
        </p:spPr>
      </p:pic>
    </p:spTree>
    <p:extLst>
      <p:ext uri="{BB962C8B-B14F-4D97-AF65-F5344CB8AC3E}">
        <p14:creationId xmlns:p14="http://schemas.microsoft.com/office/powerpoint/2010/main" val="6309385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513" y="599468"/>
            <a:ext cx="9905998" cy="1478570"/>
          </a:xfrm>
        </p:spPr>
        <p:txBody>
          <a:bodyPr/>
          <a:lstStyle/>
          <a:p>
            <a:r>
              <a:rPr lang="en-ZA" b="1" dirty="0" smtClean="0">
                <a:solidFill>
                  <a:schemeClr val="bg1"/>
                </a:solidFill>
              </a:rPr>
              <a:t>Introduction</a:t>
            </a:r>
            <a:endParaRPr lang="en-ZA" b="1" dirty="0">
              <a:solidFill>
                <a:schemeClr val="bg1"/>
              </a:solidFill>
            </a:endParaRPr>
          </a:p>
        </p:txBody>
      </p:sp>
      <p:sp>
        <p:nvSpPr>
          <p:cNvPr id="3" name="Content Placeholder 2"/>
          <p:cNvSpPr>
            <a:spLocks noGrp="1"/>
          </p:cNvSpPr>
          <p:nvPr>
            <p:ph idx="1"/>
          </p:nvPr>
        </p:nvSpPr>
        <p:spPr>
          <a:xfrm>
            <a:off x="703262" y="1925637"/>
            <a:ext cx="9905999" cy="3541714"/>
          </a:xfrm>
        </p:spPr>
        <p:txBody>
          <a:bodyPr>
            <a:normAutofit/>
          </a:bodyPr>
          <a:lstStyle/>
          <a:p>
            <a:r>
              <a:rPr lang="en-ZA" sz="2800" dirty="0">
                <a:solidFill>
                  <a:schemeClr val="bg1"/>
                </a:solidFill>
              </a:rPr>
              <a:t>Morphological plasticity induced by environmental conditions. </a:t>
            </a:r>
          </a:p>
          <a:p>
            <a:r>
              <a:rPr lang="en-ZA" sz="2800" dirty="0">
                <a:solidFill>
                  <a:schemeClr val="bg1"/>
                </a:solidFill>
              </a:rPr>
              <a:t>Morphological adaptations to environmental conditions help reduce drag and </a:t>
            </a:r>
            <a:r>
              <a:rPr lang="en-ZA" sz="2800" dirty="0" smtClean="0">
                <a:solidFill>
                  <a:schemeClr val="bg1"/>
                </a:solidFill>
              </a:rPr>
              <a:t>maximise </a:t>
            </a:r>
            <a:r>
              <a:rPr lang="en-ZA" sz="2800" dirty="0">
                <a:solidFill>
                  <a:schemeClr val="bg1"/>
                </a:solidFill>
              </a:rPr>
              <a:t>nutrient uptake. </a:t>
            </a:r>
            <a:endParaRPr lang="en-ZA" sz="2800" dirty="0" smtClean="0">
              <a:solidFill>
                <a:schemeClr val="bg1"/>
              </a:solidFill>
            </a:endParaRPr>
          </a:p>
          <a:p>
            <a:pPr lvl="0"/>
            <a:r>
              <a:rPr lang="en-ZA" sz="2800" dirty="0">
                <a:solidFill>
                  <a:schemeClr val="bg1"/>
                </a:solidFill>
              </a:rPr>
              <a:t>Sheltered: </a:t>
            </a:r>
            <a:r>
              <a:rPr lang="en-ZA" sz="2800" dirty="0" smtClean="0">
                <a:solidFill>
                  <a:schemeClr val="bg1"/>
                </a:solidFill>
              </a:rPr>
              <a:t>wide, thin </a:t>
            </a:r>
            <a:r>
              <a:rPr lang="en-ZA" sz="2800" dirty="0">
                <a:solidFill>
                  <a:schemeClr val="bg1"/>
                </a:solidFill>
              </a:rPr>
              <a:t>blades with ruffled </a:t>
            </a:r>
            <a:r>
              <a:rPr lang="en-ZA" sz="2800" dirty="0" smtClean="0">
                <a:solidFill>
                  <a:schemeClr val="bg1"/>
                </a:solidFill>
              </a:rPr>
              <a:t>margins. </a:t>
            </a:r>
          </a:p>
          <a:p>
            <a:pPr lvl="0"/>
            <a:r>
              <a:rPr lang="en-ZA" sz="2800" dirty="0" smtClean="0">
                <a:solidFill>
                  <a:schemeClr val="bg1"/>
                </a:solidFill>
              </a:rPr>
              <a:t>Exposed</a:t>
            </a:r>
            <a:r>
              <a:rPr lang="en-ZA" sz="2800" dirty="0">
                <a:solidFill>
                  <a:schemeClr val="bg1"/>
                </a:solidFill>
              </a:rPr>
              <a:t>: </a:t>
            </a:r>
            <a:r>
              <a:rPr lang="en-ZA" sz="2800" dirty="0" smtClean="0">
                <a:solidFill>
                  <a:schemeClr val="bg1"/>
                </a:solidFill>
              </a:rPr>
              <a:t>narrow, thick, flat </a:t>
            </a:r>
            <a:r>
              <a:rPr lang="en-ZA" sz="2800" dirty="0">
                <a:solidFill>
                  <a:schemeClr val="bg1"/>
                </a:solidFill>
              </a:rPr>
              <a:t>and smooth </a:t>
            </a:r>
            <a:r>
              <a:rPr lang="en-ZA" sz="2800" dirty="0" smtClean="0">
                <a:solidFill>
                  <a:schemeClr val="bg1"/>
                </a:solidFill>
              </a:rPr>
              <a:t>blades.</a:t>
            </a:r>
            <a:endParaRPr lang="en-ZA" sz="2800" dirty="0">
              <a:solidFill>
                <a:schemeClr val="bg1"/>
              </a:solidFill>
            </a:endParaRPr>
          </a:p>
          <a:p>
            <a:endParaRPr lang="en-ZA" sz="2800" dirty="0">
              <a:solidFill>
                <a:schemeClr val="bg1"/>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02720" y="3870387"/>
            <a:ext cx="3689279" cy="2462594"/>
          </a:xfrm>
          <a:prstGeom prst="rect">
            <a:avLst/>
          </a:prstGeom>
        </p:spPr>
      </p:pic>
      <p:sp>
        <p:nvSpPr>
          <p:cNvPr id="5" name="TextBox 4"/>
          <p:cNvSpPr txBox="1"/>
          <p:nvPr/>
        </p:nvSpPr>
        <p:spPr>
          <a:xfrm>
            <a:off x="8502720" y="6332981"/>
            <a:ext cx="3848100" cy="246221"/>
          </a:xfrm>
          <a:prstGeom prst="rect">
            <a:avLst/>
          </a:prstGeom>
          <a:noFill/>
        </p:spPr>
        <p:txBody>
          <a:bodyPr wrap="square" rtlCol="0">
            <a:spAutoFit/>
          </a:bodyPr>
          <a:lstStyle/>
          <a:p>
            <a:r>
              <a:rPr lang="en-ZA" sz="1000" dirty="0" smtClean="0">
                <a:solidFill>
                  <a:schemeClr val="bg1"/>
                </a:solidFill>
              </a:rPr>
              <a:t>Kelpsandthings.org</a:t>
            </a:r>
            <a:endParaRPr lang="en-ZA" sz="1000" dirty="0">
              <a:solidFill>
                <a:schemeClr val="bg1"/>
              </a:solidFill>
            </a:endParaRPr>
          </a:p>
        </p:txBody>
      </p:sp>
    </p:spTree>
    <p:extLst>
      <p:ext uri="{BB962C8B-B14F-4D97-AF65-F5344CB8AC3E}">
        <p14:creationId xmlns:p14="http://schemas.microsoft.com/office/powerpoint/2010/main" val="2120276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b="1" dirty="0" smtClean="0">
                <a:solidFill>
                  <a:schemeClr val="bg1"/>
                </a:solidFill>
              </a:rPr>
              <a:t>Aim &amp; Hypothesis </a:t>
            </a:r>
            <a:endParaRPr lang="en-ZA" b="1" dirty="0">
              <a:solidFill>
                <a:schemeClr val="bg1"/>
              </a:solidFill>
            </a:endParaRPr>
          </a:p>
        </p:txBody>
      </p:sp>
      <p:sp>
        <p:nvSpPr>
          <p:cNvPr id="3" name="Content Placeholder 2"/>
          <p:cNvSpPr>
            <a:spLocks noGrp="1"/>
          </p:cNvSpPr>
          <p:nvPr>
            <p:ph idx="1"/>
          </p:nvPr>
        </p:nvSpPr>
        <p:spPr/>
        <p:txBody>
          <a:bodyPr>
            <a:normAutofit/>
          </a:bodyPr>
          <a:lstStyle/>
          <a:p>
            <a:r>
              <a:rPr lang="en-ZA" sz="2800" dirty="0" smtClean="0">
                <a:solidFill>
                  <a:schemeClr val="bg1"/>
                </a:solidFill>
              </a:rPr>
              <a:t>To quantify the effects of temperature and wave action on the morphology of </a:t>
            </a:r>
            <a:r>
              <a:rPr lang="en-ZA" sz="2800" i="1" dirty="0" err="1" smtClean="0">
                <a:solidFill>
                  <a:schemeClr val="bg1"/>
                </a:solidFill>
              </a:rPr>
              <a:t>Ecklonia</a:t>
            </a:r>
            <a:r>
              <a:rPr lang="en-ZA" sz="2800" i="1" dirty="0" smtClean="0">
                <a:solidFill>
                  <a:schemeClr val="bg1"/>
                </a:solidFill>
              </a:rPr>
              <a:t> maxima </a:t>
            </a:r>
            <a:r>
              <a:rPr lang="en-ZA" sz="2800" dirty="0" smtClean="0">
                <a:solidFill>
                  <a:schemeClr val="bg1"/>
                </a:solidFill>
              </a:rPr>
              <a:t>in shallow water, along the South African coast. </a:t>
            </a:r>
          </a:p>
          <a:p>
            <a:endParaRPr lang="en-ZA" sz="2800" dirty="0">
              <a:solidFill>
                <a:schemeClr val="bg1"/>
              </a:solidFill>
            </a:endParaRPr>
          </a:p>
          <a:p>
            <a:r>
              <a:rPr lang="en-ZA" sz="2800" dirty="0" smtClean="0">
                <a:solidFill>
                  <a:schemeClr val="bg1"/>
                </a:solidFill>
              </a:rPr>
              <a:t>The change in morphology of shallow water </a:t>
            </a:r>
            <a:r>
              <a:rPr lang="en-ZA" sz="2800" i="1" dirty="0" err="1" smtClean="0">
                <a:solidFill>
                  <a:schemeClr val="bg1"/>
                </a:solidFill>
              </a:rPr>
              <a:t>Ecklonia</a:t>
            </a:r>
            <a:r>
              <a:rPr lang="en-ZA" sz="2800" i="1" dirty="0" smtClean="0">
                <a:solidFill>
                  <a:schemeClr val="bg1"/>
                </a:solidFill>
              </a:rPr>
              <a:t> maxima </a:t>
            </a:r>
            <a:r>
              <a:rPr lang="en-ZA" sz="2800" dirty="0" smtClean="0">
                <a:solidFill>
                  <a:schemeClr val="bg1"/>
                </a:solidFill>
              </a:rPr>
              <a:t>is directly related to a gradient in temperature and/or wave action.</a:t>
            </a:r>
            <a:endParaRPr lang="en-ZA" sz="2800" dirty="0">
              <a:solidFill>
                <a:schemeClr val="bg1"/>
              </a:solidFill>
            </a:endParaRPr>
          </a:p>
        </p:txBody>
      </p:sp>
    </p:spTree>
    <p:extLst>
      <p:ext uri="{BB962C8B-B14F-4D97-AF65-F5344CB8AC3E}">
        <p14:creationId xmlns:p14="http://schemas.microsoft.com/office/powerpoint/2010/main" val="37502996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ZA" b="1" dirty="0" smtClean="0">
                <a:solidFill>
                  <a:schemeClr val="bg1"/>
                </a:solidFill>
              </a:rPr>
              <a:t>Study Area </a:t>
            </a:r>
            <a:endParaRPr lang="en-ZA" b="1" dirty="0">
              <a:solidFill>
                <a:schemeClr val="bg1"/>
              </a:solidFill>
            </a:endParaRPr>
          </a:p>
        </p:txBody>
      </p:sp>
      <p:sp>
        <p:nvSpPr>
          <p:cNvPr id="3" name="Content Placeholder 2"/>
          <p:cNvSpPr>
            <a:spLocks noGrp="1"/>
          </p:cNvSpPr>
          <p:nvPr>
            <p:ph sz="half" idx="1"/>
          </p:nvPr>
        </p:nvSpPr>
        <p:spPr/>
        <p:txBody>
          <a:bodyPr/>
          <a:lstStyle/>
          <a:p>
            <a:r>
              <a:rPr lang="en-ZA" sz="2800" dirty="0">
                <a:solidFill>
                  <a:schemeClr val="bg1"/>
                </a:solidFill>
              </a:rPr>
              <a:t>20 sites around the south west coast of South Africa.</a:t>
            </a:r>
          </a:p>
          <a:p>
            <a:endParaRPr lang="en-ZA" sz="2800" dirty="0">
              <a:solidFill>
                <a:schemeClr val="bg1"/>
              </a:solidFill>
            </a:endParaRPr>
          </a:p>
          <a:p>
            <a:r>
              <a:rPr lang="en-ZA" sz="2800" dirty="0">
                <a:solidFill>
                  <a:schemeClr val="bg1"/>
                </a:solidFill>
              </a:rPr>
              <a:t>Combination of sheltered and exposed rocky shores.</a:t>
            </a:r>
          </a:p>
          <a:p>
            <a:pPr marL="0" indent="0">
              <a:buNone/>
            </a:pPr>
            <a:endParaRPr lang="en-ZA" dirty="0">
              <a:solidFill>
                <a:schemeClr val="bg1"/>
              </a:solidFill>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08770" y="967735"/>
            <a:ext cx="5474219" cy="4922530"/>
          </a:xfrm>
          <a:prstGeom prst="rect">
            <a:avLst/>
          </a:prstGeom>
        </p:spPr>
      </p:pic>
    </p:spTree>
    <p:extLst>
      <p:ext uri="{BB962C8B-B14F-4D97-AF65-F5344CB8AC3E}">
        <p14:creationId xmlns:p14="http://schemas.microsoft.com/office/powerpoint/2010/main" val="1658485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6026" y="-239031"/>
            <a:ext cx="9905998" cy="1478570"/>
          </a:xfrm>
        </p:spPr>
        <p:txBody>
          <a:bodyPr/>
          <a:lstStyle/>
          <a:p>
            <a:r>
              <a:rPr lang="en-ZA" b="1" dirty="0" smtClean="0">
                <a:solidFill>
                  <a:schemeClr val="bg1"/>
                </a:solidFill>
              </a:rPr>
              <a:t>Methods</a:t>
            </a:r>
            <a:endParaRPr lang="en-ZA" b="1" dirty="0">
              <a:solidFill>
                <a:schemeClr val="bg1"/>
              </a:solidFill>
            </a:endParaRPr>
          </a:p>
        </p:txBody>
      </p:sp>
      <p:sp>
        <p:nvSpPr>
          <p:cNvPr id="3" name="Content Placeholder 2"/>
          <p:cNvSpPr>
            <a:spLocks noGrp="1"/>
          </p:cNvSpPr>
          <p:nvPr>
            <p:ph idx="1"/>
          </p:nvPr>
        </p:nvSpPr>
        <p:spPr>
          <a:xfrm>
            <a:off x="610717" y="953470"/>
            <a:ext cx="7696155" cy="3541714"/>
          </a:xfrm>
        </p:spPr>
        <p:txBody>
          <a:bodyPr>
            <a:normAutofit/>
          </a:bodyPr>
          <a:lstStyle/>
          <a:p>
            <a:r>
              <a:rPr lang="en-ZA" sz="2800" dirty="0" smtClean="0">
                <a:solidFill>
                  <a:schemeClr val="bg1"/>
                </a:solidFill>
              </a:rPr>
              <a:t>13 </a:t>
            </a:r>
            <a:r>
              <a:rPr lang="en-ZA" sz="2800" i="1" dirty="0" smtClean="0">
                <a:solidFill>
                  <a:schemeClr val="bg1"/>
                </a:solidFill>
              </a:rPr>
              <a:t>E. maxima </a:t>
            </a:r>
            <a:r>
              <a:rPr lang="en-ZA" sz="2800" dirty="0" smtClean="0">
                <a:solidFill>
                  <a:schemeClr val="bg1"/>
                </a:solidFill>
              </a:rPr>
              <a:t>individuals collected </a:t>
            </a:r>
            <a:r>
              <a:rPr lang="en-ZA" sz="2800" dirty="0" smtClean="0">
                <a:solidFill>
                  <a:schemeClr val="bg1"/>
                </a:solidFill>
              </a:rPr>
              <a:t>using snorkel at 1m depth.</a:t>
            </a:r>
          </a:p>
          <a:p>
            <a:r>
              <a:rPr lang="en-ZA" sz="2800" dirty="0" smtClean="0">
                <a:solidFill>
                  <a:schemeClr val="bg1"/>
                </a:solidFill>
              </a:rPr>
              <a:t>Morphological measurements taken and recorded. </a:t>
            </a:r>
          </a:p>
          <a:p>
            <a:r>
              <a:rPr lang="en-ZA" sz="2800" dirty="0" smtClean="0">
                <a:solidFill>
                  <a:schemeClr val="bg1"/>
                </a:solidFill>
              </a:rPr>
              <a:t>Biomass measurements recorded as frond mass and stipe mass. </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24389" y="3990173"/>
            <a:ext cx="3720664" cy="2603191"/>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131" y="3990173"/>
            <a:ext cx="3266518" cy="2604461"/>
          </a:xfrm>
          <a:prstGeom prst="rect">
            <a:avLst/>
          </a:prstGeom>
        </p:spPr>
      </p:pic>
      <p:pic>
        <p:nvPicPr>
          <p:cNvPr id="7" name="Picture 6"/>
          <p:cNvPicPr>
            <a:picLocks noChangeAspect="1"/>
          </p:cNvPicPr>
          <p:nvPr/>
        </p:nvPicPr>
        <p:blipFill rotWithShape="1">
          <a:blip r:embed="rId5" cstate="print">
            <a:extLst>
              <a:ext uri="{28A0092B-C50C-407E-A947-70E740481C1C}">
                <a14:useLocalDpi xmlns:a14="http://schemas.microsoft.com/office/drawing/2010/main" val="0"/>
              </a:ext>
            </a:extLst>
          </a:blip>
          <a:srcRect l="-613" t="-388" r="613" b="13636"/>
          <a:stretch/>
        </p:blipFill>
        <p:spPr>
          <a:xfrm>
            <a:off x="6896433" y="3990173"/>
            <a:ext cx="1940527" cy="2603191"/>
          </a:xfrm>
          <a:prstGeom prst="rect">
            <a:avLst/>
          </a:prstGeom>
        </p:spPr>
      </p:pic>
      <p:pic>
        <p:nvPicPr>
          <p:cNvPr id="4" name="Picture 3"/>
          <p:cNvPicPr>
            <a:picLocks noChangeAspect="1"/>
          </p:cNvPicPr>
          <p:nvPr/>
        </p:nvPicPr>
        <p:blipFill>
          <a:blip r:embed="rId6"/>
          <a:stretch>
            <a:fillRect/>
          </a:stretch>
        </p:blipFill>
        <p:spPr>
          <a:xfrm>
            <a:off x="8832049" y="3990173"/>
            <a:ext cx="3359951" cy="2604144"/>
          </a:xfrm>
          <a:prstGeom prst="rect">
            <a:avLst/>
          </a:prstGeom>
        </p:spPr>
      </p:pic>
      <p:graphicFrame>
        <p:nvGraphicFramePr>
          <p:cNvPr id="8" name="Table 7"/>
          <p:cNvGraphicFramePr>
            <a:graphicFrameLocks noGrp="1"/>
          </p:cNvGraphicFramePr>
          <p:nvPr>
            <p:extLst>
              <p:ext uri="{D42A27DB-BD31-4B8C-83A1-F6EECF244321}">
                <p14:modId xmlns:p14="http://schemas.microsoft.com/office/powerpoint/2010/main" val="2010550876"/>
              </p:ext>
            </p:extLst>
          </p:nvPr>
        </p:nvGraphicFramePr>
        <p:xfrm>
          <a:off x="8306872" y="296214"/>
          <a:ext cx="3686220" cy="3387144"/>
        </p:xfrm>
        <a:graphic>
          <a:graphicData uri="http://schemas.openxmlformats.org/drawingml/2006/table">
            <a:tbl>
              <a:tblPr firstRow="1" bandRow="1">
                <a:tableStyleId>{073A0DAA-6AF3-43AB-8588-CEC1D06C72B9}</a:tableStyleId>
              </a:tblPr>
              <a:tblGrid>
                <a:gridCol w="3686220">
                  <a:extLst>
                    <a:ext uri="{9D8B030D-6E8A-4147-A177-3AD203B41FA5}">
                      <a16:colId xmlns:a16="http://schemas.microsoft.com/office/drawing/2014/main" xmlns="" val="1638878580"/>
                    </a:ext>
                  </a:extLst>
                </a:gridCol>
              </a:tblGrid>
              <a:tr h="423393">
                <a:tc>
                  <a:txBody>
                    <a:bodyPr/>
                    <a:lstStyle/>
                    <a:p>
                      <a:r>
                        <a:rPr lang="en-ZA" dirty="0" smtClean="0"/>
                        <a:t>Morphological</a:t>
                      </a:r>
                      <a:r>
                        <a:rPr lang="en-ZA" baseline="0" dirty="0" smtClean="0"/>
                        <a:t> variables measured</a:t>
                      </a:r>
                      <a:endParaRPr lang="en-ZA" dirty="0"/>
                    </a:p>
                  </a:txBody>
                  <a:tcPr/>
                </a:tc>
                <a:extLst>
                  <a:ext uri="{0D108BD9-81ED-4DB2-BD59-A6C34878D82A}">
                    <a16:rowId xmlns:a16="http://schemas.microsoft.com/office/drawing/2014/main" xmlns="" val="1855850198"/>
                  </a:ext>
                </a:extLst>
              </a:tr>
              <a:tr h="423393">
                <a:tc>
                  <a:txBody>
                    <a:bodyPr/>
                    <a:lstStyle/>
                    <a:p>
                      <a:r>
                        <a:rPr lang="en-ZA" dirty="0" smtClean="0"/>
                        <a:t>Primary blade length </a:t>
                      </a:r>
                    </a:p>
                  </a:txBody>
                  <a:tcPr/>
                </a:tc>
                <a:extLst>
                  <a:ext uri="{0D108BD9-81ED-4DB2-BD59-A6C34878D82A}">
                    <a16:rowId xmlns:a16="http://schemas.microsoft.com/office/drawing/2014/main" xmlns="" val="4257060382"/>
                  </a:ext>
                </a:extLst>
              </a:tr>
              <a:tr h="423393">
                <a:tc>
                  <a:txBody>
                    <a:bodyPr/>
                    <a:lstStyle/>
                    <a:p>
                      <a:r>
                        <a:rPr lang="en-ZA" dirty="0" smtClean="0"/>
                        <a:t>Primary blade width </a:t>
                      </a:r>
                      <a:endParaRPr lang="en-ZA" dirty="0"/>
                    </a:p>
                  </a:txBody>
                  <a:tcPr/>
                </a:tc>
                <a:extLst>
                  <a:ext uri="{0D108BD9-81ED-4DB2-BD59-A6C34878D82A}">
                    <a16:rowId xmlns:a16="http://schemas.microsoft.com/office/drawing/2014/main" xmlns="" val="1200139088"/>
                  </a:ext>
                </a:extLst>
              </a:tr>
              <a:tr h="423393">
                <a:tc>
                  <a:txBody>
                    <a:bodyPr/>
                    <a:lstStyle/>
                    <a:p>
                      <a:r>
                        <a:rPr lang="en-ZA" dirty="0" smtClean="0"/>
                        <a:t>Frond length </a:t>
                      </a:r>
                      <a:endParaRPr lang="en-ZA" dirty="0"/>
                    </a:p>
                  </a:txBody>
                  <a:tcPr/>
                </a:tc>
                <a:extLst>
                  <a:ext uri="{0D108BD9-81ED-4DB2-BD59-A6C34878D82A}">
                    <a16:rowId xmlns:a16="http://schemas.microsoft.com/office/drawing/2014/main" xmlns="" val="879873189"/>
                  </a:ext>
                </a:extLst>
              </a:tr>
              <a:tr h="423393">
                <a:tc>
                  <a:txBody>
                    <a:bodyPr/>
                    <a:lstStyle/>
                    <a:p>
                      <a:r>
                        <a:rPr lang="en-ZA" dirty="0" smtClean="0"/>
                        <a:t>Stipe length </a:t>
                      </a:r>
                      <a:endParaRPr lang="en-ZA" dirty="0"/>
                    </a:p>
                  </a:txBody>
                  <a:tcPr/>
                </a:tc>
                <a:extLst>
                  <a:ext uri="{0D108BD9-81ED-4DB2-BD59-A6C34878D82A}">
                    <a16:rowId xmlns:a16="http://schemas.microsoft.com/office/drawing/2014/main" xmlns="" val="155167433"/>
                  </a:ext>
                </a:extLst>
              </a:tr>
              <a:tr h="423393">
                <a:tc>
                  <a:txBody>
                    <a:bodyPr/>
                    <a:lstStyle/>
                    <a:p>
                      <a:r>
                        <a:rPr lang="en-ZA" dirty="0" smtClean="0"/>
                        <a:t>Stipe</a:t>
                      </a:r>
                      <a:r>
                        <a:rPr lang="en-ZA" baseline="0" dirty="0" smtClean="0"/>
                        <a:t> circumference </a:t>
                      </a:r>
                      <a:endParaRPr lang="en-ZA" dirty="0"/>
                    </a:p>
                  </a:txBody>
                  <a:tcPr/>
                </a:tc>
                <a:extLst>
                  <a:ext uri="{0D108BD9-81ED-4DB2-BD59-A6C34878D82A}">
                    <a16:rowId xmlns:a16="http://schemas.microsoft.com/office/drawing/2014/main" xmlns="" val="1716207086"/>
                  </a:ext>
                </a:extLst>
              </a:tr>
              <a:tr h="423393">
                <a:tc>
                  <a:txBody>
                    <a:bodyPr/>
                    <a:lstStyle/>
                    <a:p>
                      <a:r>
                        <a:rPr lang="en-ZA" dirty="0" smtClean="0"/>
                        <a:t>Number of tufts </a:t>
                      </a:r>
                    </a:p>
                  </a:txBody>
                  <a:tcPr/>
                </a:tc>
                <a:extLst>
                  <a:ext uri="{0D108BD9-81ED-4DB2-BD59-A6C34878D82A}">
                    <a16:rowId xmlns:a16="http://schemas.microsoft.com/office/drawing/2014/main" xmlns="" val="2895143945"/>
                  </a:ext>
                </a:extLst>
              </a:tr>
              <a:tr h="423393">
                <a:tc>
                  <a:txBody>
                    <a:bodyPr/>
                    <a:lstStyle/>
                    <a:p>
                      <a:r>
                        <a:rPr lang="en-ZA" dirty="0" smtClean="0"/>
                        <a:t>Epiphyte length </a:t>
                      </a:r>
                    </a:p>
                  </a:txBody>
                  <a:tcPr/>
                </a:tc>
                <a:extLst>
                  <a:ext uri="{0D108BD9-81ED-4DB2-BD59-A6C34878D82A}">
                    <a16:rowId xmlns:a16="http://schemas.microsoft.com/office/drawing/2014/main" xmlns="" val="2090884617"/>
                  </a:ext>
                </a:extLst>
              </a:tr>
            </a:tbl>
          </a:graphicData>
        </a:graphic>
      </p:graphicFrame>
    </p:spTree>
    <p:extLst>
      <p:ext uri="{BB962C8B-B14F-4D97-AF65-F5344CB8AC3E}">
        <p14:creationId xmlns:p14="http://schemas.microsoft.com/office/powerpoint/2010/main" val="2958435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64466" y="328958"/>
            <a:ext cx="9905998" cy="1478570"/>
          </a:xfrm>
        </p:spPr>
        <p:txBody>
          <a:bodyPr/>
          <a:lstStyle/>
          <a:p>
            <a:r>
              <a:rPr lang="en-ZA" b="1" dirty="0" smtClean="0">
                <a:solidFill>
                  <a:schemeClr val="bg1"/>
                </a:solidFill>
              </a:rPr>
              <a:t>methods</a:t>
            </a:r>
            <a:endParaRPr lang="en-ZA" b="1" dirty="0">
              <a:solidFill>
                <a:schemeClr val="bg1"/>
              </a:solidFill>
            </a:endParaRPr>
          </a:p>
        </p:txBody>
      </p:sp>
      <p:sp>
        <p:nvSpPr>
          <p:cNvPr id="3" name="Content Placeholder 2"/>
          <p:cNvSpPr>
            <a:spLocks noGrp="1"/>
          </p:cNvSpPr>
          <p:nvPr>
            <p:ph idx="1"/>
          </p:nvPr>
        </p:nvSpPr>
        <p:spPr>
          <a:xfrm>
            <a:off x="1164465" y="1672003"/>
            <a:ext cx="9905999" cy="3541714"/>
          </a:xfrm>
        </p:spPr>
        <p:txBody>
          <a:bodyPr/>
          <a:lstStyle/>
          <a:p>
            <a:r>
              <a:rPr lang="en-ZA" sz="2800" dirty="0" smtClean="0">
                <a:solidFill>
                  <a:schemeClr val="bg1"/>
                </a:solidFill>
              </a:rPr>
              <a:t>Temperature data obtained from SACTN, using in situ data and UTRs. </a:t>
            </a:r>
            <a:endParaRPr lang="en-ZA" sz="2800" dirty="0">
              <a:solidFill>
                <a:schemeClr val="bg1"/>
              </a:solidFill>
            </a:endParaRPr>
          </a:p>
          <a:p>
            <a:r>
              <a:rPr lang="en-ZA" sz="2800" dirty="0" smtClean="0">
                <a:solidFill>
                  <a:schemeClr val="bg1"/>
                </a:solidFill>
              </a:rPr>
              <a:t>Wave data obtained from </a:t>
            </a:r>
            <a:r>
              <a:rPr lang="en-ZA" sz="2800" dirty="0">
                <a:solidFill>
                  <a:schemeClr val="bg1"/>
                </a:solidFill>
              </a:rPr>
              <a:t>SAWS, using the SWAN model. </a:t>
            </a:r>
          </a:p>
          <a:p>
            <a:endParaRPr lang="en-ZA" dirty="0" smtClean="0">
              <a:solidFill>
                <a:schemeClr val="bg1"/>
              </a:solidFill>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2273" y="3875949"/>
            <a:ext cx="3565825" cy="2376622"/>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67845" y="3865825"/>
            <a:ext cx="3560482" cy="2376622"/>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1840" y="3875949"/>
            <a:ext cx="1056925" cy="2376622"/>
          </a:xfrm>
          <a:prstGeom prst="rect">
            <a:avLst/>
          </a:prstGeom>
        </p:spPr>
      </p:pic>
      <p:sp>
        <p:nvSpPr>
          <p:cNvPr id="7" name="TextBox 6"/>
          <p:cNvSpPr txBox="1"/>
          <p:nvPr/>
        </p:nvSpPr>
        <p:spPr>
          <a:xfrm>
            <a:off x="1967250" y="6488668"/>
            <a:ext cx="635873" cy="369332"/>
          </a:xfrm>
          <a:prstGeom prst="rect">
            <a:avLst/>
          </a:prstGeom>
          <a:noFill/>
        </p:spPr>
        <p:txBody>
          <a:bodyPr wrap="square" rtlCol="0">
            <a:spAutoFit/>
          </a:bodyPr>
          <a:lstStyle/>
          <a:p>
            <a:r>
              <a:rPr lang="en-ZA" dirty="0" smtClean="0">
                <a:solidFill>
                  <a:schemeClr val="bg1"/>
                </a:solidFill>
              </a:rPr>
              <a:t>UTR</a:t>
            </a:r>
            <a:endParaRPr lang="en-ZA" dirty="0">
              <a:solidFill>
                <a:schemeClr val="bg1"/>
              </a:solidFill>
            </a:endParaRPr>
          </a:p>
        </p:txBody>
      </p:sp>
      <p:sp>
        <p:nvSpPr>
          <p:cNvPr id="8" name="TextBox 7"/>
          <p:cNvSpPr txBox="1"/>
          <p:nvPr/>
        </p:nvSpPr>
        <p:spPr>
          <a:xfrm>
            <a:off x="4463527" y="6488668"/>
            <a:ext cx="1239324" cy="369332"/>
          </a:xfrm>
          <a:prstGeom prst="rect">
            <a:avLst/>
          </a:prstGeom>
          <a:noFill/>
        </p:spPr>
        <p:txBody>
          <a:bodyPr wrap="square" rtlCol="0">
            <a:spAutoFit/>
          </a:bodyPr>
          <a:lstStyle/>
          <a:p>
            <a:r>
              <a:rPr lang="en-ZA" dirty="0" smtClean="0">
                <a:solidFill>
                  <a:schemeClr val="bg1"/>
                </a:solidFill>
              </a:rPr>
              <a:t>In situ </a:t>
            </a:r>
            <a:endParaRPr lang="en-ZA" dirty="0">
              <a:solidFill>
                <a:schemeClr val="bg1"/>
              </a:solidFill>
            </a:endParaRPr>
          </a:p>
        </p:txBody>
      </p:sp>
      <p:sp>
        <p:nvSpPr>
          <p:cNvPr id="9" name="TextBox 8"/>
          <p:cNvSpPr txBox="1"/>
          <p:nvPr/>
        </p:nvSpPr>
        <p:spPr>
          <a:xfrm>
            <a:off x="9854829" y="6488668"/>
            <a:ext cx="2073498" cy="369332"/>
          </a:xfrm>
          <a:prstGeom prst="rect">
            <a:avLst/>
          </a:prstGeom>
          <a:noFill/>
        </p:spPr>
        <p:txBody>
          <a:bodyPr wrap="square" rtlCol="0">
            <a:spAutoFit/>
          </a:bodyPr>
          <a:lstStyle/>
          <a:p>
            <a:r>
              <a:rPr lang="en-ZA" dirty="0" smtClean="0">
                <a:solidFill>
                  <a:schemeClr val="bg1"/>
                </a:solidFill>
              </a:rPr>
              <a:t>Waves</a:t>
            </a:r>
            <a:endParaRPr lang="en-ZA" dirty="0">
              <a:solidFill>
                <a:schemeClr val="bg1"/>
              </a:solidFill>
            </a:endParaRPr>
          </a:p>
        </p:txBody>
      </p:sp>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72505" y="3865825"/>
            <a:ext cx="2602057" cy="2386746"/>
          </a:xfrm>
          <a:prstGeom prst="rect">
            <a:avLst/>
          </a:prstGeom>
        </p:spPr>
      </p:pic>
      <p:sp>
        <p:nvSpPr>
          <p:cNvPr id="11" name="TextBox 10"/>
          <p:cNvSpPr txBox="1"/>
          <p:nvPr/>
        </p:nvSpPr>
        <p:spPr>
          <a:xfrm>
            <a:off x="6117465" y="6488667"/>
            <a:ext cx="1738648" cy="369332"/>
          </a:xfrm>
          <a:prstGeom prst="rect">
            <a:avLst/>
          </a:prstGeom>
          <a:noFill/>
        </p:spPr>
        <p:txBody>
          <a:bodyPr wrap="square" rtlCol="0">
            <a:spAutoFit/>
          </a:bodyPr>
          <a:lstStyle/>
          <a:p>
            <a:r>
              <a:rPr lang="en-ZA" dirty="0" smtClean="0">
                <a:solidFill>
                  <a:schemeClr val="bg1"/>
                </a:solidFill>
              </a:rPr>
              <a:t>SWAN model</a:t>
            </a:r>
            <a:endParaRPr lang="en-ZA" dirty="0">
              <a:solidFill>
                <a:schemeClr val="bg1"/>
              </a:solidFill>
            </a:endParaRPr>
          </a:p>
        </p:txBody>
      </p:sp>
      <p:sp>
        <p:nvSpPr>
          <p:cNvPr id="12" name="TextBox 11"/>
          <p:cNvSpPr txBox="1"/>
          <p:nvPr/>
        </p:nvSpPr>
        <p:spPr>
          <a:xfrm>
            <a:off x="502273" y="6252571"/>
            <a:ext cx="1464975" cy="246221"/>
          </a:xfrm>
          <a:prstGeom prst="rect">
            <a:avLst/>
          </a:prstGeom>
          <a:noFill/>
        </p:spPr>
        <p:txBody>
          <a:bodyPr wrap="square" rtlCol="0">
            <a:spAutoFit/>
          </a:bodyPr>
          <a:lstStyle/>
          <a:p>
            <a:r>
              <a:rPr lang="en-ZA" sz="1000" dirty="0">
                <a:solidFill>
                  <a:schemeClr val="bg1"/>
                </a:solidFill>
              </a:rPr>
              <a:t>Kelpsandthings.org</a:t>
            </a:r>
            <a:endParaRPr lang="en-ZA" sz="1000" dirty="0">
              <a:solidFill>
                <a:schemeClr val="bg1"/>
              </a:solidFill>
            </a:endParaRPr>
          </a:p>
        </p:txBody>
      </p:sp>
      <p:sp>
        <p:nvSpPr>
          <p:cNvPr id="13" name="TextBox 12"/>
          <p:cNvSpPr txBox="1"/>
          <p:nvPr/>
        </p:nvSpPr>
        <p:spPr>
          <a:xfrm>
            <a:off x="4198289" y="6256855"/>
            <a:ext cx="1504562" cy="246221"/>
          </a:xfrm>
          <a:prstGeom prst="rect">
            <a:avLst/>
          </a:prstGeom>
          <a:noFill/>
        </p:spPr>
        <p:txBody>
          <a:bodyPr wrap="square" rtlCol="0">
            <a:spAutoFit/>
          </a:bodyPr>
          <a:lstStyle/>
          <a:p>
            <a:r>
              <a:rPr lang="en-ZA" sz="1000" dirty="0" smtClean="0">
                <a:solidFill>
                  <a:schemeClr val="bg1"/>
                </a:solidFill>
              </a:rPr>
              <a:t>Computerhope.com</a:t>
            </a:r>
            <a:endParaRPr lang="en-ZA" sz="1000" dirty="0"/>
          </a:p>
        </p:txBody>
      </p:sp>
      <p:sp>
        <p:nvSpPr>
          <p:cNvPr id="14" name="TextBox 13"/>
          <p:cNvSpPr txBox="1"/>
          <p:nvPr/>
        </p:nvSpPr>
        <p:spPr>
          <a:xfrm>
            <a:off x="5589594" y="6256855"/>
            <a:ext cx="1897055" cy="246221"/>
          </a:xfrm>
          <a:prstGeom prst="rect">
            <a:avLst/>
          </a:prstGeom>
          <a:noFill/>
        </p:spPr>
        <p:txBody>
          <a:bodyPr wrap="square" rtlCol="0">
            <a:spAutoFit/>
          </a:bodyPr>
          <a:lstStyle/>
          <a:p>
            <a:r>
              <a:rPr lang="en-ZA" sz="1000" dirty="0" smtClean="0">
                <a:solidFill>
                  <a:schemeClr val="bg1"/>
                </a:solidFill>
              </a:rPr>
              <a:t>Adams et al. 2011</a:t>
            </a:r>
            <a:endParaRPr lang="en-ZA" sz="1000" dirty="0">
              <a:solidFill>
                <a:schemeClr val="bg1"/>
              </a:solidFill>
            </a:endParaRPr>
          </a:p>
        </p:txBody>
      </p:sp>
      <p:sp>
        <p:nvSpPr>
          <p:cNvPr id="15" name="TextBox 14"/>
          <p:cNvSpPr txBox="1"/>
          <p:nvPr/>
        </p:nvSpPr>
        <p:spPr>
          <a:xfrm>
            <a:off x="8367845" y="6252571"/>
            <a:ext cx="1225179" cy="246221"/>
          </a:xfrm>
          <a:prstGeom prst="rect">
            <a:avLst/>
          </a:prstGeom>
          <a:noFill/>
        </p:spPr>
        <p:txBody>
          <a:bodyPr wrap="square" rtlCol="0">
            <a:spAutoFit/>
          </a:bodyPr>
          <a:lstStyle/>
          <a:p>
            <a:r>
              <a:rPr lang="en-ZA" sz="1000" dirty="0">
                <a:solidFill>
                  <a:schemeClr val="bg1"/>
                </a:solidFill>
              </a:rPr>
              <a:t>Kelpsandthings.org</a:t>
            </a:r>
            <a:endParaRPr lang="en-ZA" sz="1000" dirty="0">
              <a:solidFill>
                <a:schemeClr val="bg1"/>
              </a:solidFill>
            </a:endParaRPr>
          </a:p>
        </p:txBody>
      </p:sp>
    </p:spTree>
    <p:extLst>
      <p:ext uri="{BB962C8B-B14F-4D97-AF65-F5344CB8AC3E}">
        <p14:creationId xmlns:p14="http://schemas.microsoft.com/office/powerpoint/2010/main" val="72163191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xmlns=""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1421</TotalTime>
  <Words>527</Words>
  <Application>Microsoft Office PowerPoint</Application>
  <PresentationFormat>Custom</PresentationFormat>
  <Paragraphs>91</Paragraphs>
  <Slides>12</Slides>
  <Notes>8</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Circuit</vt:lpstr>
      <vt:lpstr>Morphometric properties of shallow water kelp, Ecklonia maxima, along thermal and wave exposure gradients. </vt:lpstr>
      <vt:lpstr>Introduction </vt:lpstr>
      <vt:lpstr>Introduction</vt:lpstr>
      <vt:lpstr>Introduction</vt:lpstr>
      <vt:lpstr>Introduction</vt:lpstr>
      <vt:lpstr>Aim &amp; Hypothesis </vt:lpstr>
      <vt:lpstr>Study Area </vt:lpstr>
      <vt:lpstr>Methods</vt:lpstr>
      <vt:lpstr>methods</vt:lpstr>
      <vt:lpstr>Methods </vt:lpstr>
      <vt:lpstr>Timeline </vt:lpstr>
      <vt:lpstr>Thank You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dc:creator>
  <cp:lastModifiedBy>JESSE_</cp:lastModifiedBy>
  <cp:revision>55</cp:revision>
  <dcterms:created xsi:type="dcterms:W3CDTF">2018-04-03T07:40:43Z</dcterms:created>
  <dcterms:modified xsi:type="dcterms:W3CDTF">2018-04-08T20:24:38Z</dcterms:modified>
</cp:coreProperties>
</file>

<file path=docProps/thumbnail.jpeg>
</file>